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4"/>
  </p:notesMasterIdLst>
  <p:sldIdLst>
    <p:sldId id="256" r:id="rId2"/>
    <p:sldId id="258" r:id="rId3"/>
  </p:sldIdLst>
  <p:sldSz cx="10691813" cy="7559675"/>
  <p:notesSz cx="9931400" cy="68199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127743"/>
    <a:srgbClr val="FF5050"/>
    <a:srgbClr val="ED2B86"/>
    <a:srgbClr val="E4E5E3"/>
    <a:srgbClr val="007743"/>
    <a:srgbClr val="008C4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395" autoAdjust="0"/>
    <p:restoredTop sz="94803" autoAdjust="0"/>
  </p:normalViewPr>
  <p:slideViewPr>
    <p:cSldViewPr snapToObjects="1">
      <p:cViewPr>
        <p:scale>
          <a:sx n="90" d="100"/>
          <a:sy n="90" d="100"/>
        </p:scale>
        <p:origin x="-1236" y="-210"/>
      </p:cViewPr>
      <p:guideLst>
        <p:guide orient="horz" pos="4649"/>
        <p:guide pos="67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713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626100" y="0"/>
            <a:ext cx="4303713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6F06BF7-3E62-41E7-A52B-6186BC2E4C0D}" type="datetimeFigureOut">
              <a:rPr lang="it-IT"/>
              <a:pPr>
                <a:defRPr/>
              </a:pPr>
              <a:t>31/05/2019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338513" y="852488"/>
            <a:ext cx="3254375" cy="2301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93775" y="3281363"/>
            <a:ext cx="7943850" cy="2686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477000"/>
            <a:ext cx="4303713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626100" y="6477000"/>
            <a:ext cx="4303713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26C0FAC-0404-4C7B-8BEF-DAE7F0C2D668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512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414615-F155-4DC7-A5C6-46819DFD9CD3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it-IT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614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0255DF-B930-4FEC-87C4-10FF8E8B45F7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it-IT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44D27-3927-472C-9B35-9602461F7FBF}" type="datetimeFigureOut">
              <a:rPr lang="it-IT"/>
              <a:pPr>
                <a:defRPr/>
              </a:pPr>
              <a:t>31/05/2019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78429-0D82-45C8-A800-703B96774F89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C8D59-7097-408E-B70F-E2191F475FBB}" type="datetimeFigureOut">
              <a:rPr lang="it-IT"/>
              <a:pPr>
                <a:defRPr/>
              </a:pPr>
              <a:t>31/05/2019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CE318-CF61-4CAC-B23A-17763C35B9EF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29941-8920-433A-AFA3-480D8DD75FBD}" type="datetimeFigureOut">
              <a:rPr lang="it-IT"/>
              <a:pPr>
                <a:defRPr/>
              </a:pPr>
              <a:t>31/05/2019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B6B1D-5783-49E1-8751-DB08EB013483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0A1E2-B979-45CD-BF85-A8FBAD5172A2}" type="datetimeFigureOut">
              <a:rPr lang="it-IT"/>
              <a:pPr>
                <a:defRPr/>
              </a:pPr>
              <a:t>31/05/2019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948D6-8A1E-4B6A-B8ED-39D6614B9A9D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2670F-69B1-4441-9D44-66BE444133AE}" type="datetimeFigureOut">
              <a:rPr lang="it-IT"/>
              <a:pPr>
                <a:defRPr/>
              </a:pPr>
              <a:t>31/05/2019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9711E-4B79-46F3-95F4-3C9231DA7E4B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01323-FA0E-4AF1-A840-7E46685A466B}" type="datetimeFigureOut">
              <a:rPr lang="it-IT"/>
              <a:pPr>
                <a:defRPr/>
              </a:pPr>
              <a:t>31/05/2019</a:t>
            </a:fld>
            <a:endParaRPr lang="it-IT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10D01-07D9-473B-AE90-29861D898F8C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E77C0-7CF0-4A5B-A8A1-ED395102A5CF}" type="datetimeFigureOut">
              <a:rPr lang="it-IT"/>
              <a:pPr>
                <a:defRPr/>
              </a:pPr>
              <a:t>31/05/2019</a:t>
            </a:fld>
            <a:endParaRPr lang="it-IT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72137-1638-4136-9A09-A2D49B0137CE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72F21-0A01-4E97-AA89-ED49FE32EA4D}" type="datetimeFigureOut">
              <a:rPr lang="it-IT"/>
              <a:pPr>
                <a:defRPr/>
              </a:pPr>
              <a:t>31/05/2019</a:t>
            </a:fld>
            <a:endParaRPr lang="it-IT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9E41E-83BF-44FC-8BD5-53BC8A527FDB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3CE-6598-41DF-B033-F9A4A91990A7}" type="datetimeFigureOut">
              <a:rPr lang="it-IT"/>
              <a:pPr>
                <a:defRPr/>
              </a:pPr>
              <a:t>31/05/2019</a:t>
            </a:fld>
            <a:endParaRPr lang="it-IT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58EE9-D459-4AD3-B142-DBD84C2875DF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8C547-46DE-4C85-BEF2-727661D4E904}" type="datetimeFigureOut">
              <a:rPr lang="it-IT"/>
              <a:pPr>
                <a:defRPr/>
              </a:pPr>
              <a:t>31/05/2019</a:t>
            </a:fld>
            <a:endParaRPr lang="it-IT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8E1C0-16FB-436D-9BC0-9B830B677828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rtlCol="0">
            <a:normAutofit/>
          </a:bodyPr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pPr lvl="0"/>
            <a:r>
              <a:rPr lang="it-IT" noProof="0" dirty="0" smtClean="0"/>
              <a:t>Trascinare l'immagine su un segnaposto o fare clic sull'icona per aggiungerla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A8D70-5FBD-4A04-93ED-1B62D0C7247B}" type="datetimeFigureOut">
              <a:rPr lang="it-IT"/>
              <a:pPr>
                <a:defRPr/>
              </a:pPr>
              <a:t>31/05/2019</a:t>
            </a:fld>
            <a:endParaRPr lang="it-IT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6AEF4-94FD-44D0-B04B-BBC4D12C8276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35013" y="403225"/>
            <a:ext cx="9221787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35013" y="2012950"/>
            <a:ext cx="9221787" cy="479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23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3C225D-E1D5-47D4-AC0A-2D6BCE4C775A}" type="datetimeFigureOut">
              <a:rPr lang="it-IT"/>
              <a:pPr>
                <a:defRPr/>
              </a:pPr>
              <a:t>31/05/2019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23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23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14F55D-1508-4F6D-BF63-0B23469B36D7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6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006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itchFamily="34" charset="0"/>
        </a:defRPr>
      </a:lvl2pPr>
      <a:lvl3pPr algn="l" defTabSz="1006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itchFamily="34" charset="0"/>
        </a:defRPr>
      </a:lvl3pPr>
      <a:lvl4pPr algn="l" defTabSz="1006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itchFamily="34" charset="0"/>
        </a:defRPr>
      </a:lvl4pPr>
      <a:lvl5pPr algn="l" defTabSz="1006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itchFamily="34" charset="0"/>
        </a:defRPr>
      </a:lvl5pPr>
      <a:lvl6pPr marL="457200"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itchFamily="34" charset="0"/>
        </a:defRPr>
      </a:lvl6pPr>
      <a:lvl7pPr marL="914400"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itchFamily="34" charset="0"/>
        </a:defRPr>
      </a:lvl7pPr>
      <a:lvl8pPr marL="1371600"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itchFamily="34" charset="0"/>
        </a:defRPr>
      </a:lvl8pPr>
      <a:lvl9pPr marL="1828800"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itchFamily="34" charset="0"/>
        </a:defRPr>
      </a:lvl9pPr>
    </p:titleStyle>
    <p:bodyStyle>
      <a:lvl1pPr marL="250825" indent="-250825" algn="l" defTabSz="1006475" rtl="0" eaLnBrk="0" fontAlgn="base" hangingPunct="0">
        <a:lnSpc>
          <a:spcPct val="90000"/>
        </a:lnSpc>
        <a:spcBef>
          <a:spcPts val="1100"/>
        </a:spcBef>
        <a:spcAft>
          <a:spcPct val="0"/>
        </a:spcAft>
        <a:buFont typeface="Arial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55650" indent="-250825" algn="l" defTabSz="1006475" rtl="0" eaLnBrk="0" fontAlgn="base" hangingPunct="0">
        <a:lnSpc>
          <a:spcPct val="90000"/>
        </a:lnSpc>
        <a:spcBef>
          <a:spcPts val="55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250825" algn="l" defTabSz="1006475" rtl="0" eaLnBrk="0" fontAlgn="base" hangingPunct="0">
        <a:lnSpc>
          <a:spcPct val="90000"/>
        </a:lnSpc>
        <a:spcBef>
          <a:spcPts val="55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713" indent="-250825" algn="l" defTabSz="1006475" rtl="0" eaLnBrk="0" fontAlgn="base" hangingPunct="0">
        <a:lnSpc>
          <a:spcPct val="90000"/>
        </a:lnSpc>
        <a:spcBef>
          <a:spcPts val="550"/>
        </a:spcBef>
        <a:spcAft>
          <a:spcPct val="0"/>
        </a:spcAft>
        <a:buFont typeface="Arial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266950" indent="-250825" algn="l" defTabSz="1006475" rtl="0" eaLnBrk="0" fontAlgn="base" hangingPunct="0">
        <a:lnSpc>
          <a:spcPct val="90000"/>
        </a:lnSpc>
        <a:spcBef>
          <a:spcPts val="550"/>
        </a:spcBef>
        <a:spcAft>
          <a:spcPct val="0"/>
        </a:spcAft>
        <a:buFont typeface="Arial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74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/>
          </p:cNvSpPr>
          <p:nvPr/>
        </p:nvSpPr>
        <p:spPr>
          <a:xfrm>
            <a:off x="174625" y="179387"/>
            <a:ext cx="3222625" cy="7200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29085" tIns="229085" rIns="229085" bIns="22908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273" dirty="0"/>
          </a:p>
        </p:txBody>
      </p:sp>
      <p:sp>
        <p:nvSpPr>
          <p:cNvPr id="8" name="Rettangolo 7"/>
          <p:cNvSpPr>
            <a:spLocks/>
          </p:cNvSpPr>
          <p:nvPr/>
        </p:nvSpPr>
        <p:spPr>
          <a:xfrm>
            <a:off x="7307263" y="195263"/>
            <a:ext cx="3222625" cy="7200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29085" tIns="229085" rIns="229085" bIns="22908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273" dirty="0"/>
          </a:p>
        </p:txBody>
      </p:sp>
      <p:sp>
        <p:nvSpPr>
          <p:cNvPr id="2052" name="CasellaDiTesto 11"/>
          <p:cNvSpPr txBox="1">
            <a:spLocks noChangeArrowheads="1"/>
          </p:cNvSpPr>
          <p:nvPr/>
        </p:nvSpPr>
        <p:spPr bwMode="auto">
          <a:xfrm>
            <a:off x="7307263" y="4635500"/>
            <a:ext cx="3222625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100">
                <a:latin typeface="Calibri" pitchFamily="34" charset="0"/>
              </a:rPr>
              <a:t> </a:t>
            </a:r>
          </a:p>
          <a:p>
            <a:pPr algn="just"/>
            <a:r>
              <a:rPr lang="it-IT" sz="1200"/>
              <a:t> </a:t>
            </a:r>
          </a:p>
        </p:txBody>
      </p:sp>
      <p:sp>
        <p:nvSpPr>
          <p:cNvPr id="2053" name="CasellaDiTesto 12"/>
          <p:cNvSpPr txBox="1">
            <a:spLocks noChangeArrowheads="1"/>
          </p:cNvSpPr>
          <p:nvPr/>
        </p:nvSpPr>
        <p:spPr bwMode="auto">
          <a:xfrm>
            <a:off x="7307263" y="2617788"/>
            <a:ext cx="3384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055" name="CasellaDiTesto 14"/>
          <p:cNvSpPr txBox="1">
            <a:spLocks noChangeArrowheads="1"/>
          </p:cNvSpPr>
          <p:nvPr/>
        </p:nvSpPr>
        <p:spPr bwMode="auto">
          <a:xfrm>
            <a:off x="3652838" y="525542"/>
            <a:ext cx="3384550" cy="6853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12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Convegno aperto ai professionisti del DSM </a:t>
            </a:r>
          </a:p>
          <a:p>
            <a:pPr>
              <a:defRPr/>
            </a:pPr>
            <a:r>
              <a:rPr lang="it-IT" sz="12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ASST Valtellina e Alto </a:t>
            </a:r>
            <a:r>
              <a:rPr lang="it-IT" sz="1200" dirty="0" err="1" smtClean="0">
                <a:solidFill>
                  <a:schemeClr val="bg1"/>
                </a:solidFill>
                <a:latin typeface="+mn-lt"/>
                <a:cs typeface="Arial" pitchFamily="34" charset="0"/>
              </a:rPr>
              <a:t>Lario</a:t>
            </a:r>
            <a:r>
              <a:rPr lang="it-IT" sz="12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, ASST Lariana, ATS della Montagna</a:t>
            </a:r>
          </a:p>
          <a:p>
            <a:pPr>
              <a:defRPr/>
            </a:pPr>
            <a:r>
              <a:rPr lang="it-IT" sz="12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 </a:t>
            </a:r>
          </a:p>
          <a:p>
            <a:pPr>
              <a:defRPr/>
            </a:pPr>
            <a:r>
              <a:rPr lang="it-IT" sz="12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PARTECIPANTI:</a:t>
            </a:r>
          </a:p>
          <a:p>
            <a:pPr>
              <a:defRPr/>
            </a:pPr>
            <a:r>
              <a:rPr lang="it-IT" sz="12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Medici, </a:t>
            </a:r>
            <a:r>
              <a:rPr lang="it-IT" sz="1200" dirty="0" err="1" smtClean="0">
                <a:solidFill>
                  <a:schemeClr val="bg1"/>
                </a:solidFill>
                <a:latin typeface="+mn-lt"/>
                <a:cs typeface="Arial" pitchFamily="34" charset="0"/>
              </a:rPr>
              <a:t>Medici</a:t>
            </a:r>
            <a:r>
              <a:rPr lang="it-IT" sz="12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di base, Psicologi, Infermieri, </a:t>
            </a:r>
          </a:p>
          <a:p>
            <a:pPr>
              <a:defRPr/>
            </a:pPr>
            <a:r>
              <a:rPr lang="it-IT" sz="12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Educatori Professionali, Personale NON ECM</a:t>
            </a:r>
          </a:p>
          <a:p>
            <a:pPr>
              <a:defRPr/>
            </a:pPr>
            <a:r>
              <a:rPr lang="it-IT" sz="12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 </a:t>
            </a:r>
          </a:p>
          <a:p>
            <a:pPr>
              <a:defRPr/>
            </a:pPr>
            <a:r>
              <a:rPr lang="it-IT" sz="12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ACCREDITAMENTO ECM/CPD 4.9 crediti formativi: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Medico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  <a:cs typeface="Arial" pitchFamily="34" charset="0"/>
              </a:rPr>
              <a:t>chirurgo</a:t>
            </a:r>
            <a:r>
              <a:rPr lang="it-IT" sz="12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: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  <a:cs typeface="Arial" pitchFamily="34" charset="0"/>
              </a:rPr>
              <a:t>psichiatria</a:t>
            </a:r>
            <a:r>
              <a:rPr lang="en-US" sz="12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,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  <a:cs typeface="Arial" pitchFamily="34" charset="0"/>
              </a:rPr>
              <a:t>neurologia</a:t>
            </a:r>
            <a:r>
              <a:rPr lang="en-US" sz="12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,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  <a:cs typeface="Arial" pitchFamily="34" charset="0"/>
              </a:rPr>
              <a:t>neuropsichiatria</a:t>
            </a:r>
            <a:r>
              <a:rPr lang="en-US" sz="12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infantile,</a:t>
            </a:r>
            <a:r>
              <a:rPr lang="it-IT" sz="12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  <a:cs typeface="Arial" pitchFamily="34" charset="0"/>
              </a:rPr>
              <a:t>medicina</a:t>
            </a:r>
            <a:r>
              <a:rPr lang="en-US" sz="12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  <a:cs typeface="Arial" pitchFamily="34" charset="0"/>
              </a:rPr>
              <a:t>generale</a:t>
            </a:r>
            <a:endParaRPr lang="it-IT" sz="1200" dirty="0" smtClean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  <a:cs typeface="Arial" pitchFamily="34" charset="0"/>
              </a:rPr>
              <a:t>Psicologo</a:t>
            </a:r>
            <a:r>
              <a:rPr lang="it-IT" sz="12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: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  <a:cs typeface="Arial" pitchFamily="34" charset="0"/>
              </a:rPr>
              <a:t>psicologia</a:t>
            </a:r>
            <a:r>
              <a:rPr lang="en-US" sz="12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,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  <a:cs typeface="Arial" pitchFamily="34" charset="0"/>
              </a:rPr>
              <a:t>psicoterapia</a:t>
            </a:r>
            <a:endParaRPr lang="it-IT" sz="1200" dirty="0" smtClean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  <a:cs typeface="Arial" pitchFamily="34" charset="0"/>
              </a:rPr>
              <a:t>Educatore</a:t>
            </a:r>
            <a:r>
              <a:rPr lang="en-US" sz="12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  <a:cs typeface="Arial" pitchFamily="34" charset="0"/>
              </a:rPr>
              <a:t>Professionale</a:t>
            </a:r>
            <a:endParaRPr lang="it-IT" sz="1200" dirty="0" smtClean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  <a:cs typeface="Arial" pitchFamily="34" charset="0"/>
              </a:rPr>
              <a:t>Infermiere</a:t>
            </a:r>
            <a:endParaRPr lang="it-IT" sz="1200" dirty="0" smtClean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r>
              <a:rPr lang="en-US" sz="12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 </a:t>
            </a:r>
            <a:endParaRPr lang="it-IT" sz="1200" dirty="0" smtClean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MODALITÀ DI ISCRIZIONE:</a:t>
            </a:r>
            <a:endParaRPr lang="it-IT" sz="1200" b="1" dirty="0" smtClean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r>
              <a:rPr lang="en-US" sz="1200" dirty="0" err="1" smtClean="0">
                <a:solidFill>
                  <a:schemeClr val="bg1"/>
                </a:solidFill>
                <a:latin typeface="+mn-lt"/>
                <a:cs typeface="Arial" pitchFamily="34" charset="0"/>
              </a:rPr>
              <a:t>iscrizione</a:t>
            </a:r>
            <a:r>
              <a:rPr lang="en-US" sz="12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  <a:cs typeface="Arial" pitchFamily="34" charset="0"/>
              </a:rPr>
              <a:t>gratuita</a:t>
            </a:r>
            <a:endParaRPr lang="it-IT" sz="1200" dirty="0" smtClean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r>
              <a:rPr lang="it-IT" sz="12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da effettuare entro il 25 ottobre 2017</a:t>
            </a:r>
          </a:p>
          <a:p>
            <a:pPr>
              <a:defRPr/>
            </a:pPr>
            <a:r>
              <a:rPr lang="it-IT" sz="12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DIRIGENTI </a:t>
            </a:r>
            <a:r>
              <a:rPr lang="en-US" sz="12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е</a:t>
            </a:r>
            <a:r>
              <a:rPr lang="it-IT" sz="12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PERSONALE ESTERNO:</a:t>
            </a:r>
          </a:p>
          <a:p>
            <a:pPr>
              <a:defRPr/>
            </a:pPr>
            <a:r>
              <a:rPr lang="it-IT" sz="12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online al sito https://formazione.asst-val.it/</a:t>
            </a:r>
          </a:p>
          <a:p>
            <a:pPr>
              <a:defRPr/>
            </a:pPr>
            <a:r>
              <a:rPr lang="it-IT" sz="12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PERSONALE COMPARTO:</a:t>
            </a:r>
          </a:p>
          <a:p>
            <a:pPr>
              <a:defRPr/>
            </a:pPr>
            <a:r>
              <a:rPr lang="it-IT" sz="12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tramite Ufficio Infermieristico di riferimento</a:t>
            </a:r>
          </a:p>
          <a:p>
            <a:pPr>
              <a:defRPr/>
            </a:pPr>
            <a:r>
              <a:rPr lang="it-IT" sz="12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 </a:t>
            </a:r>
          </a:p>
          <a:p>
            <a:pPr>
              <a:defRPr/>
            </a:pPr>
            <a:r>
              <a:rPr lang="it-IT" sz="12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SEGRETERIA ORGANIZZATIVA:</a:t>
            </a:r>
          </a:p>
          <a:p>
            <a:pPr>
              <a:defRPr/>
            </a:pPr>
            <a:r>
              <a:rPr lang="it-IT" sz="1200" dirty="0" err="1" smtClean="0">
                <a:solidFill>
                  <a:schemeClr val="bg1"/>
                </a:solidFill>
                <a:latin typeface="+mn-lt"/>
                <a:cs typeface="Arial" pitchFamily="34" charset="0"/>
              </a:rPr>
              <a:t>Uf</a:t>
            </a:r>
            <a:r>
              <a:rPr lang="en-US" sz="12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ﬁ</a:t>
            </a:r>
            <a:r>
              <a:rPr lang="it-IT" sz="1200" dirty="0" err="1" smtClean="0">
                <a:solidFill>
                  <a:schemeClr val="bg1"/>
                </a:solidFill>
                <a:latin typeface="+mn-lt"/>
                <a:cs typeface="Arial" pitchFamily="34" charset="0"/>
              </a:rPr>
              <a:t>cio</a:t>
            </a:r>
            <a:r>
              <a:rPr lang="it-IT" sz="12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Formazione</a:t>
            </a:r>
          </a:p>
          <a:p>
            <a:pPr>
              <a:defRPr/>
            </a:pPr>
            <a:r>
              <a:rPr lang="it-IT" sz="12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ASST Valtellina e Alto </a:t>
            </a:r>
            <a:r>
              <a:rPr lang="it-IT" sz="1200" dirty="0" err="1" smtClean="0">
                <a:solidFill>
                  <a:schemeClr val="bg1"/>
                </a:solidFill>
                <a:latin typeface="+mn-lt"/>
                <a:cs typeface="Arial" pitchFamily="34" charset="0"/>
              </a:rPr>
              <a:t>Lario</a:t>
            </a:r>
            <a:r>
              <a:rPr lang="it-IT" sz="12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, P.O. di Sondrio </a:t>
            </a:r>
          </a:p>
          <a:p>
            <a:pPr>
              <a:defRPr/>
            </a:pPr>
            <a:r>
              <a:rPr lang="it-IT" sz="12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Tel. 0342.521006</a:t>
            </a:r>
          </a:p>
          <a:p>
            <a:pPr>
              <a:defRPr/>
            </a:pPr>
            <a:r>
              <a:rPr lang="it-IT" sz="12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Fax 0342.521123</a:t>
            </a:r>
          </a:p>
          <a:p>
            <a:pPr>
              <a:defRPr/>
            </a:pPr>
            <a:r>
              <a:rPr lang="it-IT" sz="12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E-Mail formazione.so@asst-val.it</a:t>
            </a:r>
          </a:p>
          <a:p>
            <a:pPr>
              <a:defRPr/>
            </a:pPr>
            <a:r>
              <a:rPr lang="it-IT" sz="12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 </a:t>
            </a:r>
          </a:p>
          <a:p>
            <a:pPr>
              <a:defRPr/>
            </a:pPr>
            <a:r>
              <a:rPr lang="it-IT" sz="12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SEGRETERIA SCIENTIFICA:</a:t>
            </a:r>
          </a:p>
          <a:p>
            <a:pPr>
              <a:defRPr/>
            </a:pPr>
            <a:r>
              <a:rPr lang="it-IT" sz="12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CPS (Centro Psico-Sociale) di </a:t>
            </a:r>
            <a:r>
              <a:rPr lang="it-IT" sz="1200" dirty="0" err="1" smtClean="0">
                <a:solidFill>
                  <a:schemeClr val="bg1"/>
                </a:solidFill>
                <a:latin typeface="+mn-lt"/>
                <a:cs typeface="Arial" pitchFamily="34" charset="0"/>
              </a:rPr>
              <a:t>Ossuccio</a:t>
            </a:r>
            <a:endParaRPr lang="it-IT" sz="1200" dirty="0" smtClean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r>
              <a:rPr lang="it-IT" sz="12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ASST Valtellina e Alto </a:t>
            </a:r>
            <a:r>
              <a:rPr lang="it-IT" sz="1200" dirty="0" err="1" smtClean="0">
                <a:solidFill>
                  <a:schemeClr val="bg1"/>
                </a:solidFill>
                <a:latin typeface="+mn-lt"/>
                <a:cs typeface="Arial" pitchFamily="34" charset="0"/>
              </a:rPr>
              <a:t>Lario</a:t>
            </a:r>
            <a:endParaRPr lang="it-IT" sz="1200" dirty="0" smtClean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r>
              <a:rPr lang="it-IT" sz="12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Tel. 0344.33365/4 Fax 0344.57020</a:t>
            </a:r>
          </a:p>
          <a:p>
            <a:pPr>
              <a:defRPr/>
            </a:pPr>
            <a:r>
              <a:rPr lang="it-IT" sz="12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E-Mail marco.uccello@asst-val.it</a:t>
            </a:r>
            <a:endParaRPr lang="it-IT" sz="1200" b="1" baseline="30000" dirty="0" smtClean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just">
              <a:defRPr/>
            </a:pPr>
            <a:endParaRPr lang="it-IT" sz="1100" b="1" baseline="300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22" name="CasellaDiTesto 10"/>
          <p:cNvSpPr txBox="1">
            <a:spLocks noChangeArrowheads="1"/>
          </p:cNvSpPr>
          <p:nvPr/>
        </p:nvSpPr>
        <p:spPr bwMode="auto">
          <a:xfrm>
            <a:off x="180975" y="179388"/>
            <a:ext cx="3216275" cy="727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endParaRPr lang="it-IT" sz="1100" b="1" i="1" dirty="0">
              <a:solidFill>
                <a:srgbClr val="FF5050"/>
              </a:solidFill>
              <a:latin typeface="Cambria" pitchFamily="18" charset="0"/>
              <a:cs typeface="Arial" pitchFamily="34" charset="0"/>
            </a:endParaRPr>
          </a:p>
          <a:p>
            <a:pPr algn="just">
              <a:defRPr/>
            </a:pPr>
            <a:r>
              <a:rPr lang="it-IT" sz="1200" b="1" dirty="0">
                <a:solidFill>
                  <a:srgbClr val="127743"/>
                </a:solidFill>
                <a:latin typeface="+mn-lt"/>
                <a:cs typeface="Arial" pitchFamily="34" charset="0"/>
              </a:rPr>
              <a:t>COS’È L’ADHD</a:t>
            </a:r>
          </a:p>
          <a:p>
            <a:pPr algn="just">
              <a:defRPr/>
            </a:pPr>
            <a:endParaRPr lang="it-IT" sz="1200" b="1" dirty="0">
              <a:solidFill>
                <a:srgbClr val="ED2B86"/>
              </a:solidFill>
              <a:latin typeface="+mn-lt"/>
              <a:cs typeface="Arial" pitchFamily="34" charset="0"/>
            </a:endParaRPr>
          </a:p>
          <a:p>
            <a:pPr algn="just">
              <a:defRPr/>
            </a:pPr>
            <a:r>
              <a:rPr lang="it-IT" sz="1200" dirty="0">
                <a:latin typeface="+mn-lt"/>
                <a:cs typeface="Arial" pitchFamily="34" charset="0"/>
              </a:rPr>
              <a:t>L’ADHD (Disturbo da De</a:t>
            </a:r>
            <a:r>
              <a:rPr lang="en-US" sz="1200" dirty="0">
                <a:latin typeface="+mn-lt"/>
                <a:cs typeface="Arial" pitchFamily="34" charset="0"/>
              </a:rPr>
              <a:t>ﬁ</a:t>
            </a:r>
            <a:r>
              <a:rPr lang="it-IT" sz="1200" dirty="0" err="1">
                <a:latin typeface="+mn-lt"/>
                <a:cs typeface="Arial" pitchFamily="34" charset="0"/>
              </a:rPr>
              <a:t>cit</a:t>
            </a:r>
            <a:r>
              <a:rPr lang="it-IT" sz="1200" dirty="0">
                <a:latin typeface="+mn-lt"/>
                <a:cs typeface="Arial" pitchFamily="34" charset="0"/>
              </a:rPr>
              <a:t> di Attenzione e Iperattività) rappresenta una condizione clinica complessa che esordisce nell’infanzia o nella preadolescenza (entro i 12 anni) caratterizzata da una sintomatologia </a:t>
            </a:r>
            <a:r>
              <a:rPr lang="it-IT" sz="1200" dirty="0" smtClean="0">
                <a:latin typeface="+mn-lt"/>
                <a:cs typeface="Arial" pitchFamily="34" charset="0"/>
              </a:rPr>
              <a:t>multiforme </a:t>
            </a:r>
            <a:r>
              <a:rPr lang="it-IT" sz="1200" dirty="0">
                <a:latin typeface="+mn-lt"/>
                <a:cs typeface="Arial" pitchFamily="34" charset="0"/>
              </a:rPr>
              <a:t>riconducibile a tre aree principali: l’attenzione, l’impulsività e l’iperattività.</a:t>
            </a:r>
          </a:p>
          <a:p>
            <a:pPr algn="just">
              <a:defRPr/>
            </a:pPr>
            <a:r>
              <a:rPr lang="it-IT" sz="1200" dirty="0">
                <a:latin typeface="+mn-lt"/>
                <a:cs typeface="Arial" pitchFamily="34" charset="0"/>
              </a:rPr>
              <a:t>Se non diagnosticato e adeguatamente trattato questo disturbo permane, </a:t>
            </a:r>
            <a:r>
              <a:rPr lang="it-IT" sz="1200" dirty="0" smtClean="0">
                <a:latin typeface="+mn-lt"/>
                <a:cs typeface="Arial" pitchFamily="34" charset="0"/>
              </a:rPr>
              <a:t>andando incontro </a:t>
            </a:r>
            <a:r>
              <a:rPr lang="it-IT" sz="1200" dirty="0">
                <a:latin typeface="+mn-lt"/>
                <a:cs typeface="Arial" pitchFamily="34" charset="0"/>
              </a:rPr>
              <a:t>a un complesso sviluppo psico-patologico, lungo tutto l'arco di vita della persona, influenzando negativamente il suo funzionamento sociale, relazionale e lavorativo.</a:t>
            </a:r>
          </a:p>
          <a:p>
            <a:pPr algn="just">
              <a:defRPr/>
            </a:pPr>
            <a:r>
              <a:rPr lang="it-IT" sz="1200" dirty="0">
                <a:latin typeface="+mn-lt"/>
                <a:cs typeface="Arial" pitchFamily="34" charset="0"/>
              </a:rPr>
              <a:t>La sua persistenza, inoltre “obbliga” le persone affette a sviluppare complesse strategie di adattamento (</a:t>
            </a:r>
            <a:r>
              <a:rPr lang="it-IT" sz="1200" dirty="0" err="1">
                <a:latin typeface="+mn-lt"/>
                <a:cs typeface="Arial" pitchFamily="34" charset="0"/>
              </a:rPr>
              <a:t>coping</a:t>
            </a:r>
            <a:r>
              <a:rPr lang="it-IT" sz="1200" dirty="0">
                <a:latin typeface="+mn-lt"/>
                <a:cs typeface="Arial" pitchFamily="34" charset="0"/>
              </a:rPr>
              <a:t>) più o meno disfunzionali che si mantengono nel tempo.</a:t>
            </a:r>
          </a:p>
          <a:p>
            <a:pPr algn="just">
              <a:defRPr/>
            </a:pPr>
            <a:r>
              <a:rPr lang="it-IT" sz="1200" dirty="0">
                <a:latin typeface="+mn-lt"/>
                <a:cs typeface="Arial" pitchFamily="34" charset="0"/>
              </a:rPr>
              <a:t>Questo disturbo nell’adulto spesso si associa ad altre patologie psichiche, quali disturbi dell'umore uni e bipolari, sindromi ansiose, disturbi del sonno, abuso di alcool e sostanze che ne rendono più complesso il decorso peggiorandone gli esiti.</a:t>
            </a:r>
          </a:p>
          <a:p>
            <a:pPr algn="just">
              <a:defRPr/>
            </a:pPr>
            <a:r>
              <a:rPr lang="it-IT" sz="1200" dirty="0">
                <a:latin typeface="+mn-lt"/>
                <a:cs typeface="Arial" pitchFamily="34" charset="0"/>
              </a:rPr>
              <a:t>Per tutte queste ragioni appare </a:t>
            </a:r>
            <a:r>
              <a:rPr lang="it-IT" sz="1200" dirty="0" smtClean="0">
                <a:latin typeface="+mn-lt"/>
                <a:cs typeface="Arial" pitchFamily="34" charset="0"/>
              </a:rPr>
              <a:t>estremamente </a:t>
            </a:r>
            <a:r>
              <a:rPr lang="it-IT" sz="1200" dirty="0">
                <a:latin typeface="+mn-lt"/>
                <a:cs typeface="Arial" pitchFamily="34" charset="0"/>
              </a:rPr>
              <a:t>importante sviluppare programmi di cura complessi che garantiscano una presa in carico precoce e la continuità terapeutica, integrando interventi farmacologici, </a:t>
            </a:r>
            <a:r>
              <a:rPr lang="it-IT" sz="1200" dirty="0" smtClean="0">
                <a:latin typeface="+mn-lt"/>
                <a:cs typeface="Arial" pitchFamily="34" charset="0"/>
              </a:rPr>
              <a:t>psicologici </a:t>
            </a:r>
            <a:r>
              <a:rPr lang="it-IT" sz="1200" dirty="0">
                <a:latin typeface="+mn-lt"/>
                <a:cs typeface="Arial" pitchFamily="34" charset="0"/>
              </a:rPr>
              <a:t>ed educativi.</a:t>
            </a:r>
          </a:p>
          <a:p>
            <a:pPr algn="just">
              <a:defRPr/>
            </a:pPr>
            <a:r>
              <a:rPr lang="it-IT" sz="1200" dirty="0">
                <a:latin typeface="+mn-lt"/>
                <a:cs typeface="Arial" pitchFamily="34" charset="0"/>
              </a:rPr>
              <a:t>Il convegno rappresenta un’opportunità per conoscere le caratteristiche cliniche della patologia nelle diverse epoche di vita, per un confronto tra le esperienze cliniche di alcuni servizi per gli adulti e per acquisire una </a:t>
            </a:r>
            <a:r>
              <a:rPr lang="it-IT" sz="1200" dirty="0" err="1">
                <a:latin typeface="+mn-lt"/>
                <a:cs typeface="Arial" pitchFamily="34" charset="0"/>
              </a:rPr>
              <a:t>speci</a:t>
            </a:r>
            <a:r>
              <a:rPr lang="en-US" sz="1200" dirty="0">
                <a:latin typeface="+mn-lt"/>
                <a:cs typeface="Arial" pitchFamily="34" charset="0"/>
              </a:rPr>
              <a:t>ﬁ</a:t>
            </a:r>
            <a:r>
              <a:rPr lang="it-IT" sz="1200" dirty="0" err="1" smtClean="0">
                <a:latin typeface="+mn-lt"/>
                <a:cs typeface="Arial" pitchFamily="34" charset="0"/>
              </a:rPr>
              <a:t>ca</a:t>
            </a:r>
            <a:r>
              <a:rPr lang="it-IT" sz="1200" dirty="0" smtClean="0">
                <a:latin typeface="+mn-lt"/>
                <a:cs typeface="Arial" pitchFamily="34" charset="0"/>
              </a:rPr>
              <a:t> </a:t>
            </a:r>
            <a:r>
              <a:rPr lang="it-IT" sz="1200" dirty="0">
                <a:latin typeface="+mn-lt"/>
                <a:cs typeface="Arial" pitchFamily="34" charset="0"/>
              </a:rPr>
              <a:t>conoscenza sulla </a:t>
            </a:r>
            <a:r>
              <a:rPr lang="it-IT" sz="1200" dirty="0" err="1">
                <a:latin typeface="+mn-lt"/>
                <a:cs typeface="Arial" pitchFamily="34" charset="0"/>
              </a:rPr>
              <a:t>psicoeducazione</a:t>
            </a:r>
            <a:r>
              <a:rPr lang="it-IT" sz="1200" dirty="0">
                <a:latin typeface="+mn-lt"/>
                <a:cs typeface="Arial" pitchFamily="34" charset="0"/>
              </a:rPr>
              <a:t> di gruppo nell’ADHD nell’adulto.</a:t>
            </a:r>
          </a:p>
        </p:txBody>
      </p:sp>
      <p:sp>
        <p:nvSpPr>
          <p:cNvPr id="2056" name="AutoShape 14" descr="Risultati immagini per hospice sondal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57" name="AutoShape 16" descr="Risultati immagini per hospice sondal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58" name="AutoShape 18" descr="Risultati immagini per hospice sondal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pic>
        <p:nvPicPr>
          <p:cNvPr id="2061" name="Immagine 22" descr="ASST_ValtellinaAltoLario 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18588" y="6761163"/>
            <a:ext cx="1400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CasellaDiTesto 22"/>
          <p:cNvSpPr txBox="1"/>
          <p:nvPr/>
        </p:nvSpPr>
        <p:spPr>
          <a:xfrm>
            <a:off x="7307263" y="1691605"/>
            <a:ext cx="3222625" cy="42473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en-US" sz="11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600" b="1" dirty="0" err="1">
                <a:latin typeface="+mn-lt"/>
                <a:cs typeface="Arial" pitchFamily="34" charset="0"/>
              </a:rPr>
              <a:t>Disturbo</a:t>
            </a:r>
            <a:r>
              <a:rPr lang="en-US" sz="1600" b="1" dirty="0">
                <a:latin typeface="+mn-lt"/>
                <a:cs typeface="Arial" pitchFamily="34" charset="0"/>
              </a:rPr>
              <a:t> </a:t>
            </a:r>
            <a:r>
              <a:rPr lang="en-US" sz="1600" b="1" dirty="0" err="1">
                <a:latin typeface="+mn-lt"/>
                <a:cs typeface="Arial" pitchFamily="34" charset="0"/>
              </a:rPr>
              <a:t>da</a:t>
            </a:r>
            <a:r>
              <a:rPr lang="en-US" sz="1600" b="1" dirty="0">
                <a:latin typeface="+mn-lt"/>
                <a:cs typeface="Arial" pitchFamily="34" charset="0"/>
              </a:rPr>
              <a:t> </a:t>
            </a:r>
            <a:r>
              <a:rPr lang="en-US" sz="1600" b="1" dirty="0" err="1">
                <a:latin typeface="+mn-lt"/>
                <a:cs typeface="Arial" pitchFamily="34" charset="0"/>
              </a:rPr>
              <a:t>deﬁcit</a:t>
            </a:r>
            <a:r>
              <a:rPr lang="en-US" sz="1600" b="1" dirty="0">
                <a:latin typeface="+mn-lt"/>
                <a:cs typeface="Arial" pitchFamily="34" charset="0"/>
              </a:rPr>
              <a:t> </a:t>
            </a:r>
            <a:endParaRPr lang="en-US" sz="1600" b="1" dirty="0" smtClean="0">
              <a:latin typeface="+mn-lt"/>
              <a:cs typeface="Arial" pitchFamily="34" charset="0"/>
            </a:endParaRPr>
          </a:p>
          <a:p>
            <a:pPr algn="ctr">
              <a:defRPr/>
            </a:pPr>
            <a:r>
              <a:rPr lang="en-US" sz="1600" b="1" dirty="0" err="1" smtClean="0">
                <a:latin typeface="+mn-lt"/>
                <a:cs typeface="Arial" pitchFamily="34" charset="0"/>
              </a:rPr>
              <a:t>di</a:t>
            </a:r>
            <a:r>
              <a:rPr lang="en-US" sz="1600" b="1" dirty="0" smtClean="0">
                <a:latin typeface="+mn-lt"/>
                <a:cs typeface="Arial" pitchFamily="34" charset="0"/>
              </a:rPr>
              <a:t> </a:t>
            </a:r>
            <a:r>
              <a:rPr lang="en-US" sz="1600" b="1" dirty="0" err="1">
                <a:latin typeface="+mn-lt"/>
                <a:cs typeface="Arial" pitchFamily="34" charset="0"/>
              </a:rPr>
              <a:t>attenzione</a:t>
            </a:r>
            <a:r>
              <a:rPr lang="en-US" sz="1600" b="1" dirty="0">
                <a:latin typeface="+mn-lt"/>
                <a:cs typeface="Arial" pitchFamily="34" charset="0"/>
              </a:rPr>
              <a:t> </a:t>
            </a:r>
            <a:r>
              <a:rPr lang="en-US" sz="1600" b="1" dirty="0" smtClean="0">
                <a:latin typeface="+mn-lt"/>
                <a:cs typeface="Arial" pitchFamily="34" charset="0"/>
              </a:rPr>
              <a:t>e </a:t>
            </a:r>
            <a:r>
              <a:rPr lang="en-US" sz="1600" b="1" dirty="0" err="1">
                <a:latin typeface="+mn-lt"/>
                <a:cs typeface="Arial" pitchFamily="34" charset="0"/>
              </a:rPr>
              <a:t>iperattività</a:t>
            </a:r>
            <a:endParaRPr lang="it-IT" sz="1600" dirty="0">
              <a:latin typeface="+mn-lt"/>
              <a:cs typeface="Arial" pitchFamily="34" charset="0"/>
            </a:endParaRPr>
          </a:p>
          <a:p>
            <a:pPr algn="ctr">
              <a:defRPr/>
            </a:pPr>
            <a:endParaRPr lang="en-US" sz="1200" b="1" dirty="0" smtClean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endParaRPr>
          </a:p>
          <a:p>
            <a:pPr algn="ctr">
              <a:defRPr/>
            </a:pPr>
            <a:endParaRPr lang="en-US" sz="1200" b="1" dirty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endParaRPr>
          </a:p>
          <a:p>
            <a:pPr algn="ctr">
              <a:defRPr/>
            </a:pPr>
            <a:r>
              <a:rPr lang="en-US" sz="2400" b="1" dirty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ЕSORDIO, SVILUPPO </a:t>
            </a:r>
          </a:p>
          <a:p>
            <a:pPr algn="ctr">
              <a:defRPr/>
            </a:pPr>
            <a:r>
              <a:rPr lang="en-US" sz="2400" b="1" dirty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E CRITICITÀ </a:t>
            </a:r>
          </a:p>
          <a:p>
            <a:pPr algn="ctr">
              <a:defRPr/>
            </a:pPr>
            <a:r>
              <a:rPr lang="en-US" sz="2400" b="1" dirty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DI UN SISTEMA COMPLESSO</a:t>
            </a:r>
          </a:p>
          <a:p>
            <a:pPr algn="ctr">
              <a:defRPr/>
            </a:pPr>
            <a:endParaRPr lang="en-US" sz="1200" b="1" dirty="0" smtClean="0">
              <a:latin typeface="+mn-lt"/>
              <a:cs typeface="Arial" pitchFamily="34" charset="0"/>
            </a:endParaRPr>
          </a:p>
          <a:p>
            <a:pPr algn="ctr">
              <a:defRPr/>
            </a:pPr>
            <a:endParaRPr lang="en-US" sz="1200" b="1" dirty="0">
              <a:latin typeface="+mn-lt"/>
              <a:cs typeface="Arial" pitchFamily="34" charset="0"/>
            </a:endParaRPr>
          </a:p>
          <a:p>
            <a:pPr algn="ctr">
              <a:defRPr/>
            </a:pPr>
            <a:r>
              <a:rPr lang="en-US" sz="1500" b="1" dirty="0" err="1">
                <a:latin typeface="+mn-lt"/>
                <a:cs typeface="Arial" pitchFamily="34" charset="0"/>
              </a:rPr>
              <a:t>Sabato</a:t>
            </a:r>
            <a:r>
              <a:rPr lang="it-IT" sz="1500" dirty="0">
                <a:latin typeface="+mn-lt"/>
                <a:cs typeface="Arial" pitchFamily="34" charset="0"/>
              </a:rPr>
              <a:t> </a:t>
            </a:r>
            <a:r>
              <a:rPr lang="en-US" sz="1500" b="1" dirty="0">
                <a:latin typeface="+mn-lt"/>
                <a:cs typeface="Arial" pitchFamily="34" charset="0"/>
              </a:rPr>
              <a:t>28 </a:t>
            </a:r>
            <a:r>
              <a:rPr lang="en-US" sz="1500" b="1" dirty="0" err="1">
                <a:latin typeface="+mn-lt"/>
                <a:cs typeface="Arial" pitchFamily="34" charset="0"/>
              </a:rPr>
              <a:t>ottobre</a:t>
            </a:r>
            <a:r>
              <a:rPr lang="en-US" sz="1500" b="1" dirty="0">
                <a:latin typeface="+mn-lt"/>
                <a:cs typeface="Arial" pitchFamily="34" charset="0"/>
              </a:rPr>
              <a:t> 2017</a:t>
            </a:r>
            <a:r>
              <a:rPr lang="it-IT" sz="1500" dirty="0">
                <a:latin typeface="+mn-lt"/>
                <a:cs typeface="Arial" pitchFamily="34" charset="0"/>
              </a:rPr>
              <a:t>, </a:t>
            </a:r>
            <a:r>
              <a:rPr lang="it-IT" sz="1500" b="1" dirty="0" err="1">
                <a:latin typeface="+mn-lt"/>
                <a:cs typeface="Arial" pitchFamily="34" charset="0"/>
              </a:rPr>
              <a:t>ore</a:t>
            </a:r>
            <a:r>
              <a:rPr lang="it-IT" sz="1500" b="1" dirty="0">
                <a:latin typeface="+mn-lt"/>
                <a:cs typeface="Arial" pitchFamily="34" charset="0"/>
              </a:rPr>
              <a:t> </a:t>
            </a:r>
            <a:r>
              <a:rPr lang="en-US" sz="1500" b="1" dirty="0">
                <a:latin typeface="+mn-lt"/>
                <a:cs typeface="Arial" pitchFamily="34" charset="0"/>
              </a:rPr>
              <a:t>9 - 17</a:t>
            </a:r>
            <a:r>
              <a:rPr lang="en-US" sz="1500" dirty="0">
                <a:latin typeface="+mn-lt"/>
                <a:cs typeface="Arial" pitchFamily="34" charset="0"/>
              </a:rPr>
              <a:t/>
            </a:r>
            <a:br>
              <a:rPr lang="en-US" sz="1500" dirty="0">
                <a:latin typeface="+mn-lt"/>
                <a:cs typeface="Arial" pitchFamily="34" charset="0"/>
              </a:rPr>
            </a:br>
            <a:r>
              <a:rPr lang="en-US" sz="1500" b="1" dirty="0">
                <a:latin typeface="+mn-lt"/>
                <a:cs typeface="Arial" pitchFamily="34" charset="0"/>
              </a:rPr>
              <a:t>Palazzo </a:t>
            </a:r>
            <a:r>
              <a:rPr lang="en-US" sz="1500" b="1" dirty="0" err="1">
                <a:latin typeface="+mn-lt"/>
                <a:cs typeface="Arial" pitchFamily="34" charset="0"/>
              </a:rPr>
              <a:t>Gallio</a:t>
            </a:r>
            <a:r>
              <a:rPr lang="it-IT" sz="1500" dirty="0">
                <a:latin typeface="+mn-lt"/>
                <a:cs typeface="Arial" pitchFamily="34" charset="0"/>
              </a:rPr>
              <a:t>, </a:t>
            </a:r>
            <a:r>
              <a:rPr lang="en-US" sz="1500" b="1" dirty="0">
                <a:latin typeface="+mn-lt"/>
                <a:cs typeface="Arial" pitchFamily="34" charset="0"/>
              </a:rPr>
              <a:t>Via Regina </a:t>
            </a:r>
            <a:r>
              <a:rPr lang="en-US" sz="1500" b="1" dirty="0" err="1">
                <a:latin typeface="+mn-lt"/>
                <a:cs typeface="Arial" pitchFamily="34" charset="0"/>
              </a:rPr>
              <a:t>Levante</a:t>
            </a:r>
            <a:r>
              <a:rPr lang="en-US" sz="1500" b="1" dirty="0">
                <a:latin typeface="+mn-lt"/>
                <a:cs typeface="Arial" pitchFamily="34" charset="0"/>
              </a:rPr>
              <a:t> n. 2  </a:t>
            </a:r>
            <a:r>
              <a:rPr lang="en-US" sz="1500" b="1" dirty="0" err="1">
                <a:latin typeface="+mn-lt"/>
                <a:cs typeface="Arial" pitchFamily="34" charset="0"/>
              </a:rPr>
              <a:t>Gravedona</a:t>
            </a:r>
            <a:r>
              <a:rPr lang="en-US" sz="1500" b="1" dirty="0">
                <a:latin typeface="+mn-lt"/>
                <a:cs typeface="Arial" pitchFamily="34" charset="0"/>
              </a:rPr>
              <a:t> </a:t>
            </a:r>
            <a:r>
              <a:rPr lang="en-US" sz="1500" b="1" dirty="0" err="1">
                <a:latin typeface="+mn-lt"/>
                <a:cs typeface="Arial" pitchFamily="34" charset="0"/>
              </a:rPr>
              <a:t>ed</a:t>
            </a:r>
            <a:r>
              <a:rPr lang="en-US" sz="1500" b="1" dirty="0">
                <a:latin typeface="+mn-lt"/>
                <a:cs typeface="Arial" pitchFamily="34" charset="0"/>
              </a:rPr>
              <a:t> </a:t>
            </a:r>
            <a:r>
              <a:rPr lang="en-US" sz="1500" b="1" dirty="0" err="1">
                <a:latin typeface="+mn-lt"/>
                <a:cs typeface="Arial" pitchFamily="34" charset="0"/>
              </a:rPr>
              <a:t>Uniti</a:t>
            </a:r>
            <a:r>
              <a:rPr lang="en-US" sz="1500" b="1" dirty="0">
                <a:latin typeface="+mn-lt"/>
                <a:cs typeface="Arial" pitchFamily="34" charset="0"/>
              </a:rPr>
              <a:t> (CO</a:t>
            </a:r>
            <a:r>
              <a:rPr lang="en-US" sz="1500" b="1" dirty="0" smtClean="0">
                <a:latin typeface="+mn-lt"/>
                <a:cs typeface="Arial" pitchFamily="34" charset="0"/>
              </a:rPr>
              <a:t>)</a:t>
            </a:r>
          </a:p>
          <a:p>
            <a:pPr algn="ctr">
              <a:defRPr/>
            </a:pPr>
            <a:endParaRPr lang="en-US" sz="1200" b="1" dirty="0" smtClean="0">
              <a:solidFill>
                <a:srgbClr val="127743"/>
              </a:solidFill>
            </a:endParaRPr>
          </a:p>
          <a:p>
            <a:pPr algn="ctr">
              <a:defRPr/>
            </a:pPr>
            <a:endParaRPr lang="en-US" sz="1200" b="1" dirty="0" smtClean="0">
              <a:solidFill>
                <a:srgbClr val="127743"/>
              </a:solidFill>
            </a:endParaRPr>
          </a:p>
          <a:p>
            <a:pPr algn="ctr">
              <a:defRPr/>
            </a:pPr>
            <a:r>
              <a:rPr lang="en-US" sz="1400" b="1" dirty="0" err="1" smtClean="0">
                <a:solidFill>
                  <a:srgbClr val="127743"/>
                </a:solidFill>
                <a:latin typeface="+mn-lt"/>
              </a:rPr>
              <a:t>Convegno</a:t>
            </a:r>
            <a:r>
              <a:rPr lang="en-US" sz="1400" b="1" dirty="0" smtClean="0">
                <a:solidFill>
                  <a:srgbClr val="127743"/>
                </a:solidFill>
                <a:latin typeface="+mn-lt"/>
              </a:rPr>
              <a:t> </a:t>
            </a:r>
            <a:r>
              <a:rPr lang="en-US" sz="1400" b="1" dirty="0" err="1" smtClean="0">
                <a:solidFill>
                  <a:srgbClr val="127743"/>
                </a:solidFill>
                <a:latin typeface="+mn-lt"/>
              </a:rPr>
              <a:t>accreditato</a:t>
            </a:r>
            <a:r>
              <a:rPr lang="en-US" sz="1400" b="1" dirty="0" smtClean="0">
                <a:solidFill>
                  <a:srgbClr val="127743"/>
                </a:solidFill>
                <a:latin typeface="+mn-lt"/>
              </a:rPr>
              <a:t> ECM/CPD</a:t>
            </a:r>
            <a:endParaRPr lang="en-US" sz="1200" dirty="0" smtClean="0">
              <a:solidFill>
                <a:srgbClr val="127743"/>
              </a:solidFill>
              <a:latin typeface="+mn-lt"/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7307263" y="6084093"/>
            <a:ext cx="3222625" cy="430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b="1" dirty="0" err="1">
                <a:latin typeface="Arial" pitchFamily="34" charset="0"/>
                <a:cs typeface="Arial" pitchFamily="34" charset="0"/>
              </a:rPr>
              <a:t>Dipartimento</a:t>
            </a:r>
            <a:r>
              <a:rPr lang="en-US" sz="1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>
                <a:latin typeface="Arial" pitchFamily="34" charset="0"/>
                <a:cs typeface="Arial" pitchFamily="34" charset="0"/>
              </a:rPr>
              <a:t>di</a:t>
            </a:r>
            <a:r>
              <a:rPr lang="en-US" sz="1100" b="1" dirty="0">
                <a:latin typeface="Arial" pitchFamily="34" charset="0"/>
                <a:cs typeface="Arial" pitchFamily="34" charset="0"/>
              </a:rPr>
              <a:t> Salute </a:t>
            </a:r>
            <a:r>
              <a:rPr lang="en-US" sz="1100" b="1" dirty="0" err="1">
                <a:latin typeface="Arial" pitchFamily="34" charset="0"/>
                <a:cs typeface="Arial" pitchFamily="34" charset="0"/>
              </a:rPr>
              <a:t>Mentale</a:t>
            </a:r>
            <a:r>
              <a:rPr lang="en-US" sz="11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en-US" sz="1100" b="1" i="1" dirty="0">
                <a:latin typeface="Arial" pitchFamily="34" charset="0"/>
                <a:cs typeface="Arial" pitchFamily="34" charset="0"/>
              </a:rPr>
              <a:t>Asst </a:t>
            </a:r>
            <a:r>
              <a:rPr lang="en-US" sz="1100" b="1" i="1" dirty="0" err="1">
                <a:latin typeface="Arial" pitchFamily="34" charset="0"/>
                <a:cs typeface="Arial" pitchFamily="34" charset="0"/>
              </a:rPr>
              <a:t>ValtLario</a:t>
            </a:r>
            <a:r>
              <a:rPr lang="en-US" sz="1100" b="1" i="1" dirty="0">
                <a:latin typeface="Arial" pitchFamily="34" charset="0"/>
                <a:cs typeface="Arial" pitchFamily="34" charset="0"/>
              </a:rPr>
              <a:t> - </a:t>
            </a:r>
            <a:r>
              <a:rPr lang="en-US" sz="1100" b="1" i="1" dirty="0" err="1">
                <a:latin typeface="Arial" pitchFamily="34" charset="0"/>
                <a:cs typeface="Arial" pitchFamily="34" charset="0"/>
              </a:rPr>
              <a:t>Direttore</a:t>
            </a:r>
            <a:r>
              <a:rPr lang="en-US" sz="1100" b="1" i="1" dirty="0">
                <a:latin typeface="Arial" pitchFamily="34" charset="0"/>
                <a:cs typeface="Arial" pitchFamily="34" charset="0"/>
              </a:rPr>
              <a:t>: Mario </a:t>
            </a:r>
            <a:r>
              <a:rPr lang="en-US" sz="1100" b="1" i="1" dirty="0" err="1">
                <a:latin typeface="Arial" pitchFamily="34" charset="0"/>
                <a:cs typeface="Arial" pitchFamily="34" charset="0"/>
              </a:rPr>
              <a:t>Ballantini</a:t>
            </a:r>
            <a:endParaRPr lang="it-IT" sz="11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CasellaDiTesto 33"/>
          <p:cNvSpPr txBox="1"/>
          <p:nvPr/>
        </p:nvSpPr>
        <p:spPr>
          <a:xfrm>
            <a:off x="7307263" y="7378700"/>
            <a:ext cx="2935287" cy="153988"/>
          </a:xfrm>
          <a:prstGeom prst="rect">
            <a:avLst/>
          </a:prstGeom>
          <a:noFill/>
        </p:spPr>
        <p:txBody>
          <a:bodyPr lIns="36000" tIns="0" rIns="36000" bIns="0">
            <a:spAutoFit/>
          </a:bodyPr>
          <a:lstStyle/>
          <a:p>
            <a:pPr>
              <a:defRPr/>
            </a:pPr>
            <a:r>
              <a:rPr lang="it-IT" sz="1000" b="1" dirty="0">
                <a:solidFill>
                  <a:schemeClr val="bg1"/>
                </a:solidFill>
                <a:latin typeface="+mn-lt"/>
                <a:ea typeface="Helvetica" charset="0"/>
                <a:cs typeface="Helvetica" charset="0"/>
              </a:rPr>
              <a:t>www.asst-val.it    </a:t>
            </a:r>
          </a:p>
        </p:txBody>
      </p:sp>
      <p:pic>
        <p:nvPicPr>
          <p:cNvPr id="16" name="Immagine 15" descr="Immagine ADHD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73242" y="555303"/>
            <a:ext cx="3518571" cy="12803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74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50"/>
          <p:cNvPicPr>
            <a:picLocks noChangeAspect="1" noChangeArrowheads="1"/>
          </p:cNvPicPr>
          <p:nvPr/>
        </p:nvPicPr>
        <p:blipFill>
          <a:blip r:embed="rId3">
            <a:biLevel thresh="50000"/>
          </a:blip>
          <a:srcRect t="10913"/>
          <a:stretch>
            <a:fillRect/>
          </a:stretch>
        </p:blipFill>
        <p:spPr bwMode="auto">
          <a:xfrm>
            <a:off x="171449" y="171450"/>
            <a:ext cx="10348914" cy="721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CasellaDiTesto 8"/>
          <p:cNvSpPr txBox="1">
            <a:spLocks noChangeArrowheads="1"/>
          </p:cNvSpPr>
          <p:nvPr/>
        </p:nvSpPr>
        <p:spPr bwMode="auto">
          <a:xfrm>
            <a:off x="88900" y="411163"/>
            <a:ext cx="3384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>
                <a:solidFill>
                  <a:srgbClr val="127743"/>
                </a:solidFill>
                <a:latin typeface="Cambria" pitchFamily="18" charset="0"/>
              </a:rPr>
              <a:t> </a:t>
            </a:r>
          </a:p>
        </p:txBody>
      </p:sp>
      <p:sp>
        <p:nvSpPr>
          <p:cNvPr id="3080" name="CasellaDiTesto 10"/>
          <p:cNvSpPr txBox="1">
            <a:spLocks noChangeArrowheads="1"/>
          </p:cNvSpPr>
          <p:nvPr/>
        </p:nvSpPr>
        <p:spPr bwMode="auto">
          <a:xfrm>
            <a:off x="180975" y="539750"/>
            <a:ext cx="3373438" cy="652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sz="1100" b="1" dirty="0">
                <a:solidFill>
                  <a:srgbClr val="127743"/>
                </a:solidFill>
                <a:latin typeface="+mn-lt"/>
                <a:cs typeface="Arial" pitchFamily="34" charset="0"/>
              </a:rPr>
              <a:t>RESPONSABILE SCIENTIFICO:</a:t>
            </a:r>
            <a:endParaRPr lang="it-IT" sz="1100" dirty="0">
              <a:solidFill>
                <a:srgbClr val="127743"/>
              </a:solidFill>
              <a:latin typeface="+mn-lt"/>
              <a:cs typeface="Arial" pitchFamily="34" charset="0"/>
            </a:endParaRPr>
          </a:p>
          <a:p>
            <a:pPr algn="just">
              <a:defRPr/>
            </a:pPr>
            <a:r>
              <a:rPr lang="it-IT" sz="1100" b="1" dirty="0">
                <a:solidFill>
                  <a:srgbClr val="FF5050"/>
                </a:solidFill>
                <a:latin typeface="+mn-lt"/>
                <a:cs typeface="Arial" pitchFamily="34" charset="0"/>
              </a:rPr>
              <a:t> </a:t>
            </a:r>
            <a:endParaRPr lang="it-IT" sz="1100" dirty="0">
              <a:solidFill>
                <a:srgbClr val="FF5050"/>
              </a:solidFill>
              <a:latin typeface="+mn-lt"/>
              <a:cs typeface="Arial" pitchFamily="34" charset="0"/>
            </a:endParaRPr>
          </a:p>
          <a:p>
            <a:pPr algn="just">
              <a:defRPr/>
            </a:pPr>
            <a:r>
              <a:rPr lang="it-IT" sz="1100" b="1" dirty="0">
                <a:latin typeface="+mn-lt"/>
                <a:cs typeface="Arial" pitchFamily="34" charset="0"/>
              </a:rPr>
              <a:t>Dott. Marco Uccello</a:t>
            </a:r>
            <a:endParaRPr lang="it-IT" sz="1100" dirty="0">
              <a:latin typeface="+mn-lt"/>
              <a:cs typeface="Arial" pitchFamily="34" charset="0"/>
            </a:endParaRPr>
          </a:p>
          <a:p>
            <a:pPr algn="just">
              <a:defRPr/>
            </a:pPr>
            <a:r>
              <a:rPr lang="it-IT" sz="1100" dirty="0">
                <a:latin typeface="+mn-lt"/>
                <a:cs typeface="Arial" pitchFamily="34" charset="0"/>
              </a:rPr>
              <a:t>Psichiatra, Responsabile Clinico CPS di </a:t>
            </a:r>
            <a:r>
              <a:rPr lang="it-IT" sz="1100" dirty="0" err="1">
                <a:latin typeface="+mn-lt"/>
                <a:cs typeface="Arial" pitchFamily="34" charset="0"/>
              </a:rPr>
              <a:t>Ossuccio</a:t>
            </a:r>
            <a:endParaRPr lang="it-IT" sz="1100" dirty="0">
              <a:latin typeface="+mn-lt"/>
              <a:cs typeface="Arial" pitchFamily="34" charset="0"/>
            </a:endParaRPr>
          </a:p>
          <a:p>
            <a:pPr algn="just">
              <a:defRPr/>
            </a:pPr>
            <a:r>
              <a:rPr lang="it-IT" sz="1100" dirty="0">
                <a:latin typeface="+mn-lt"/>
                <a:cs typeface="Arial" pitchFamily="34" charset="0"/>
              </a:rPr>
              <a:t>ASST Valtellina e Alto </a:t>
            </a:r>
            <a:r>
              <a:rPr lang="it-IT" sz="1100" dirty="0" err="1">
                <a:latin typeface="+mn-lt"/>
                <a:cs typeface="Arial" pitchFamily="34" charset="0"/>
              </a:rPr>
              <a:t>Lario</a:t>
            </a:r>
            <a:endParaRPr lang="it-IT" sz="1100" dirty="0">
              <a:latin typeface="+mn-lt"/>
              <a:cs typeface="Arial" pitchFamily="34" charset="0"/>
            </a:endParaRPr>
          </a:p>
          <a:p>
            <a:pPr algn="just">
              <a:defRPr/>
            </a:pPr>
            <a:r>
              <a:rPr lang="it-IT" sz="1100" dirty="0">
                <a:latin typeface="+mn-lt"/>
                <a:cs typeface="Arial" pitchFamily="34" charset="0"/>
              </a:rPr>
              <a:t> </a:t>
            </a:r>
          </a:p>
          <a:p>
            <a:pPr algn="just">
              <a:defRPr/>
            </a:pPr>
            <a:endParaRPr lang="it-IT" sz="1100" dirty="0">
              <a:solidFill>
                <a:srgbClr val="127743"/>
              </a:solidFill>
              <a:latin typeface="+mn-lt"/>
              <a:cs typeface="Arial" pitchFamily="34" charset="0"/>
            </a:endParaRPr>
          </a:p>
          <a:p>
            <a:pPr algn="just">
              <a:defRPr/>
            </a:pPr>
            <a:r>
              <a:rPr lang="it-IT" sz="1100" b="1" dirty="0">
                <a:solidFill>
                  <a:srgbClr val="127743"/>
                </a:solidFill>
                <a:latin typeface="+mn-lt"/>
                <a:cs typeface="Arial" pitchFamily="34" charset="0"/>
              </a:rPr>
              <a:t>R</a:t>
            </a:r>
            <a:r>
              <a:rPr lang="en-US" sz="1100" b="1" dirty="0">
                <a:solidFill>
                  <a:srgbClr val="127743"/>
                </a:solidFill>
                <a:latin typeface="+mn-lt"/>
                <a:cs typeface="Arial" pitchFamily="34" charset="0"/>
              </a:rPr>
              <a:t>Е</a:t>
            </a:r>
            <a:r>
              <a:rPr lang="it-IT" sz="1100" b="1" dirty="0">
                <a:solidFill>
                  <a:srgbClr val="127743"/>
                </a:solidFill>
                <a:latin typeface="+mn-lt"/>
                <a:cs typeface="Arial" pitchFamily="34" charset="0"/>
              </a:rPr>
              <a:t>LATORI:</a:t>
            </a:r>
          </a:p>
          <a:p>
            <a:pPr algn="just">
              <a:defRPr/>
            </a:pPr>
            <a:r>
              <a:rPr lang="it-IT" sz="1100" b="1" dirty="0">
                <a:latin typeface="+mn-lt"/>
                <a:cs typeface="Arial" pitchFamily="34" charset="0"/>
              </a:rPr>
              <a:t> </a:t>
            </a:r>
            <a:endParaRPr lang="it-IT" sz="1100" dirty="0">
              <a:latin typeface="+mn-lt"/>
              <a:cs typeface="Arial" pitchFamily="34" charset="0"/>
            </a:endParaRPr>
          </a:p>
          <a:p>
            <a:pPr algn="just">
              <a:defRPr/>
            </a:pPr>
            <a:r>
              <a:rPr lang="it-IT" sz="1100" b="1" dirty="0">
                <a:latin typeface="+mn-lt"/>
                <a:cs typeface="Arial" pitchFamily="34" charset="0"/>
              </a:rPr>
              <a:t>Dott. Mario </a:t>
            </a:r>
            <a:r>
              <a:rPr lang="it-IT" sz="1100" b="1" dirty="0" err="1">
                <a:latin typeface="+mn-lt"/>
                <a:cs typeface="Arial" pitchFamily="34" charset="0"/>
              </a:rPr>
              <a:t>Ballantini</a:t>
            </a:r>
            <a:endParaRPr lang="it-IT" sz="1100" dirty="0">
              <a:latin typeface="+mn-lt"/>
              <a:cs typeface="Arial" pitchFamily="34" charset="0"/>
            </a:endParaRPr>
          </a:p>
          <a:p>
            <a:pPr algn="just">
              <a:defRPr/>
            </a:pPr>
            <a:r>
              <a:rPr lang="it-IT" sz="1100" dirty="0">
                <a:latin typeface="+mn-lt"/>
                <a:cs typeface="Arial" pitchFamily="34" charset="0"/>
              </a:rPr>
              <a:t>Direttore DSM, ASST Valtellina e Alto </a:t>
            </a:r>
            <a:r>
              <a:rPr lang="it-IT" sz="1100" dirty="0" err="1">
                <a:latin typeface="+mn-lt"/>
                <a:cs typeface="Arial" pitchFamily="34" charset="0"/>
              </a:rPr>
              <a:t>Lario</a:t>
            </a:r>
            <a:endParaRPr lang="it-IT" sz="1100" dirty="0">
              <a:latin typeface="+mn-lt"/>
              <a:cs typeface="Arial" pitchFamily="34" charset="0"/>
            </a:endParaRPr>
          </a:p>
          <a:p>
            <a:pPr algn="just">
              <a:defRPr/>
            </a:pPr>
            <a:r>
              <a:rPr lang="it-IT" sz="1100" dirty="0">
                <a:latin typeface="+mn-lt"/>
                <a:cs typeface="Arial" pitchFamily="34" charset="0"/>
              </a:rPr>
              <a:t> </a:t>
            </a:r>
          </a:p>
          <a:p>
            <a:pPr algn="just">
              <a:defRPr/>
            </a:pPr>
            <a:r>
              <a:rPr lang="it-IT" sz="1100" b="1" dirty="0">
                <a:latin typeface="+mn-lt"/>
                <a:cs typeface="Arial" pitchFamily="34" charset="0"/>
              </a:rPr>
              <a:t>Dott.ssa Ester </a:t>
            </a:r>
            <a:r>
              <a:rPr lang="it-IT" sz="1100" b="1" dirty="0" err="1">
                <a:latin typeface="+mn-lt"/>
                <a:cs typeface="Arial" pitchFamily="34" charset="0"/>
              </a:rPr>
              <a:t>Frerichs</a:t>
            </a:r>
            <a:endParaRPr lang="it-IT" sz="1100" b="1" dirty="0">
              <a:latin typeface="+mn-lt"/>
              <a:cs typeface="Arial" pitchFamily="34" charset="0"/>
            </a:endParaRPr>
          </a:p>
          <a:p>
            <a:pPr algn="just">
              <a:defRPr/>
            </a:pPr>
            <a:r>
              <a:rPr lang="it-IT" sz="1100" dirty="0">
                <a:latin typeface="+mn-lt"/>
                <a:cs typeface="Arial" pitchFamily="34" charset="0"/>
              </a:rPr>
              <a:t>Pedagogista, ASST Valtellina e Alto </a:t>
            </a:r>
            <a:r>
              <a:rPr lang="it-IT" sz="1100" dirty="0" err="1">
                <a:latin typeface="+mn-lt"/>
                <a:cs typeface="Arial" pitchFamily="34" charset="0"/>
              </a:rPr>
              <a:t>Lario</a:t>
            </a:r>
            <a:endParaRPr lang="it-IT" sz="1100" dirty="0">
              <a:latin typeface="+mn-lt"/>
              <a:cs typeface="Arial" pitchFamily="34" charset="0"/>
            </a:endParaRPr>
          </a:p>
          <a:p>
            <a:pPr algn="just">
              <a:defRPr/>
            </a:pPr>
            <a:r>
              <a:rPr lang="it-IT" sz="1100" dirty="0">
                <a:latin typeface="+mn-lt"/>
                <a:cs typeface="Arial" pitchFamily="34" charset="0"/>
              </a:rPr>
              <a:t> </a:t>
            </a:r>
          </a:p>
          <a:p>
            <a:pPr algn="just">
              <a:defRPr/>
            </a:pPr>
            <a:r>
              <a:rPr lang="it-IT" sz="1100" b="1" dirty="0">
                <a:latin typeface="+mn-lt"/>
                <a:cs typeface="Arial" pitchFamily="34" charset="0"/>
              </a:rPr>
              <a:t>Sig.ra </a:t>
            </a:r>
            <a:r>
              <a:rPr lang="it-IT" sz="1100" b="1" dirty="0" err="1">
                <a:latin typeface="+mn-lt"/>
                <a:cs typeface="Arial" pitchFamily="34" charset="0"/>
              </a:rPr>
              <a:t>Astrid</a:t>
            </a:r>
            <a:r>
              <a:rPr lang="it-IT" sz="1100" b="1" dirty="0">
                <a:latin typeface="+mn-lt"/>
                <a:cs typeface="Arial" pitchFamily="34" charset="0"/>
              </a:rPr>
              <a:t> </a:t>
            </a:r>
            <a:r>
              <a:rPr lang="it-IT" sz="1100" b="1" dirty="0" err="1">
                <a:latin typeface="+mn-lt"/>
                <a:cs typeface="Arial" pitchFamily="34" charset="0"/>
              </a:rPr>
              <a:t>Gollner</a:t>
            </a:r>
            <a:endParaRPr lang="it-IT" sz="1100" b="1" dirty="0">
              <a:latin typeface="+mn-lt"/>
              <a:cs typeface="Arial" pitchFamily="34" charset="0"/>
            </a:endParaRPr>
          </a:p>
          <a:p>
            <a:pPr algn="just">
              <a:defRPr/>
            </a:pPr>
            <a:r>
              <a:rPr lang="it-IT" sz="1100" dirty="0">
                <a:latin typeface="+mn-lt"/>
                <a:cs typeface="Arial" pitchFamily="34" charset="0"/>
              </a:rPr>
              <a:t>Referente Lombardia </a:t>
            </a:r>
            <a:r>
              <a:rPr lang="it-IT" sz="1100" dirty="0" err="1">
                <a:latin typeface="+mn-lt"/>
                <a:cs typeface="Arial" pitchFamily="34" charset="0"/>
              </a:rPr>
              <a:t>A.I.F.A.</a:t>
            </a:r>
            <a:r>
              <a:rPr lang="it-IT" sz="1100" dirty="0">
                <a:latin typeface="+mn-lt"/>
                <a:cs typeface="Arial" pitchFamily="34" charset="0"/>
              </a:rPr>
              <a:t> Onlus</a:t>
            </a:r>
          </a:p>
          <a:p>
            <a:pPr algn="just">
              <a:defRPr/>
            </a:pPr>
            <a:r>
              <a:rPr lang="it-IT" sz="1100" dirty="0">
                <a:latin typeface="+mn-lt"/>
                <a:cs typeface="Arial" pitchFamily="34" charset="0"/>
              </a:rPr>
              <a:t> </a:t>
            </a:r>
          </a:p>
          <a:p>
            <a:pPr algn="just">
              <a:defRPr/>
            </a:pPr>
            <a:r>
              <a:rPr lang="it-IT" sz="1100" b="1" dirty="0">
                <a:latin typeface="+mn-lt"/>
                <a:cs typeface="Arial" pitchFamily="34" charset="0"/>
              </a:rPr>
              <a:t>Dott.ssa Sonia </a:t>
            </a:r>
            <a:r>
              <a:rPr lang="it-IT" sz="1100" b="1" dirty="0" err="1">
                <a:latin typeface="+mn-lt"/>
                <a:cs typeface="Arial" pitchFamily="34" charset="0"/>
              </a:rPr>
              <a:t>Holzer</a:t>
            </a:r>
            <a:endParaRPr lang="it-IT" sz="1100" b="1" dirty="0">
              <a:latin typeface="+mn-lt"/>
              <a:cs typeface="Arial" pitchFamily="34" charset="0"/>
            </a:endParaRPr>
          </a:p>
          <a:p>
            <a:pPr algn="just">
              <a:defRPr/>
            </a:pPr>
            <a:r>
              <a:rPr lang="it-IT" sz="1100" dirty="0">
                <a:latin typeface="+mn-lt"/>
                <a:cs typeface="Arial" pitchFamily="34" charset="0"/>
              </a:rPr>
              <a:t>Psicologa, Ambulatori</a:t>
            </a:r>
            <a:r>
              <a:rPr lang="en-US" sz="1100" dirty="0">
                <a:latin typeface="+mn-lt"/>
                <a:cs typeface="Arial" pitchFamily="34" charset="0"/>
              </a:rPr>
              <a:t>о </a:t>
            </a:r>
            <a:r>
              <a:rPr lang="it-IT" sz="1100" dirty="0">
                <a:latin typeface="+mn-lt"/>
                <a:cs typeface="Arial" pitchFamily="34" charset="0"/>
              </a:rPr>
              <a:t>d’eccellenza </a:t>
            </a:r>
          </a:p>
          <a:p>
            <a:pPr algn="just">
              <a:defRPr/>
            </a:pPr>
            <a:r>
              <a:rPr lang="it-IT" sz="1100" dirty="0">
                <a:latin typeface="+mn-lt"/>
                <a:cs typeface="Arial" pitchFamily="34" charset="0"/>
              </a:rPr>
              <a:t>per l’ADHD nell’adulto (Bolzano)</a:t>
            </a:r>
          </a:p>
          <a:p>
            <a:pPr algn="just">
              <a:defRPr/>
            </a:pPr>
            <a:r>
              <a:rPr lang="it-IT" sz="1100" dirty="0">
                <a:latin typeface="+mn-lt"/>
                <a:cs typeface="Arial" pitchFamily="34" charset="0"/>
              </a:rPr>
              <a:t> </a:t>
            </a:r>
          </a:p>
          <a:p>
            <a:pPr algn="just">
              <a:defRPr/>
            </a:pPr>
            <a:r>
              <a:rPr lang="it-IT" sz="1100" b="1" dirty="0">
                <a:latin typeface="+mn-lt"/>
                <a:cs typeface="Arial" pitchFamily="34" charset="0"/>
              </a:rPr>
              <a:t>Dott. Giovanni </a:t>
            </a:r>
            <a:r>
              <a:rPr lang="it-IT" sz="1100" b="1" dirty="0" err="1">
                <a:latin typeface="+mn-lt"/>
                <a:cs typeface="Arial" pitchFamily="34" charset="0"/>
              </a:rPr>
              <a:t>Migliarese</a:t>
            </a:r>
            <a:endParaRPr lang="it-IT" sz="1100" b="1" dirty="0">
              <a:latin typeface="+mn-lt"/>
              <a:cs typeface="Arial" pitchFamily="34" charset="0"/>
            </a:endParaRPr>
          </a:p>
          <a:p>
            <a:pPr algn="just">
              <a:defRPr/>
            </a:pPr>
            <a:r>
              <a:rPr lang="it-IT" sz="1100" dirty="0">
                <a:latin typeface="+mn-lt"/>
                <a:cs typeface="Arial" pitchFamily="34" charset="0"/>
              </a:rPr>
              <a:t>Psichiatra, Ospedale </a:t>
            </a:r>
            <a:r>
              <a:rPr lang="it-IT" sz="1100" dirty="0" err="1">
                <a:latin typeface="+mn-lt"/>
                <a:cs typeface="Arial" pitchFamily="34" charset="0"/>
              </a:rPr>
              <a:t>Fatebenefratelli</a:t>
            </a:r>
            <a:r>
              <a:rPr lang="it-IT" sz="1100" dirty="0">
                <a:latin typeface="+mn-lt"/>
                <a:cs typeface="Arial" pitchFamily="34" charset="0"/>
              </a:rPr>
              <a:t> (Milano)</a:t>
            </a:r>
          </a:p>
          <a:p>
            <a:pPr algn="just">
              <a:defRPr/>
            </a:pPr>
            <a:r>
              <a:rPr lang="it-IT" sz="1100" dirty="0">
                <a:latin typeface="+mn-lt"/>
                <a:cs typeface="Arial" pitchFamily="34" charset="0"/>
              </a:rPr>
              <a:t> </a:t>
            </a:r>
          </a:p>
          <a:p>
            <a:pPr algn="just">
              <a:defRPr/>
            </a:pPr>
            <a:r>
              <a:rPr lang="it-IT" sz="1100" b="1" dirty="0">
                <a:latin typeface="+mn-lt"/>
                <a:cs typeface="Arial" pitchFamily="34" charset="0"/>
              </a:rPr>
              <a:t>Dott. Gianpaolo </a:t>
            </a:r>
            <a:r>
              <a:rPr lang="it-IT" sz="1100" b="1" dirty="0" err="1">
                <a:latin typeface="+mn-lt"/>
                <a:cs typeface="Arial" pitchFamily="34" charset="0"/>
              </a:rPr>
              <a:t>Ruffoni</a:t>
            </a:r>
            <a:endParaRPr lang="it-IT" sz="1100" b="1" dirty="0">
              <a:latin typeface="+mn-lt"/>
              <a:cs typeface="Arial" pitchFamily="34" charset="0"/>
            </a:endParaRPr>
          </a:p>
          <a:p>
            <a:pPr algn="just">
              <a:defRPr/>
            </a:pPr>
            <a:r>
              <a:rPr lang="it-IT" sz="1100" dirty="0">
                <a:latin typeface="+mn-lt"/>
                <a:cs typeface="Arial" pitchFamily="34" charset="0"/>
              </a:rPr>
              <a:t>Psicologo, UONPIA, ASST Valtellina e Alto </a:t>
            </a:r>
            <a:r>
              <a:rPr lang="it-IT" sz="1100" dirty="0" err="1">
                <a:latin typeface="+mn-lt"/>
                <a:cs typeface="Arial" pitchFamily="34" charset="0"/>
              </a:rPr>
              <a:t>Lario</a:t>
            </a:r>
            <a:endParaRPr lang="it-IT" sz="1100" dirty="0">
              <a:latin typeface="+mn-lt"/>
              <a:cs typeface="Arial" pitchFamily="34" charset="0"/>
            </a:endParaRPr>
          </a:p>
          <a:p>
            <a:pPr algn="just">
              <a:defRPr/>
            </a:pPr>
            <a:r>
              <a:rPr lang="it-IT" sz="1100" dirty="0">
                <a:latin typeface="+mn-lt"/>
                <a:cs typeface="Arial" pitchFamily="34" charset="0"/>
              </a:rPr>
              <a:t> </a:t>
            </a:r>
          </a:p>
          <a:p>
            <a:pPr algn="just">
              <a:defRPr/>
            </a:pPr>
            <a:r>
              <a:rPr lang="it-IT" sz="1100" b="1" dirty="0">
                <a:latin typeface="+mn-lt"/>
                <a:cs typeface="Arial" pitchFamily="34" charset="0"/>
              </a:rPr>
              <a:t>Dott.ssa Vera Steiner</a:t>
            </a:r>
          </a:p>
          <a:p>
            <a:pPr algn="just">
              <a:defRPr/>
            </a:pPr>
            <a:r>
              <a:rPr lang="it-IT" sz="1100" dirty="0">
                <a:latin typeface="+mn-lt"/>
                <a:cs typeface="Arial" pitchFamily="34" charset="0"/>
              </a:rPr>
              <a:t>Psichiatra, Responsabile CPS </a:t>
            </a:r>
            <a:r>
              <a:rPr lang="it-IT" sz="1100" dirty="0" err="1">
                <a:latin typeface="+mn-lt"/>
                <a:cs typeface="Arial" pitchFamily="34" charset="0"/>
              </a:rPr>
              <a:t>Boccaleone</a:t>
            </a:r>
            <a:r>
              <a:rPr lang="it-IT" sz="1100" dirty="0">
                <a:latin typeface="+mn-lt"/>
                <a:cs typeface="Arial" pitchFamily="34" charset="0"/>
              </a:rPr>
              <a:t>,</a:t>
            </a:r>
          </a:p>
          <a:p>
            <a:pPr algn="just">
              <a:defRPr/>
            </a:pPr>
            <a:r>
              <a:rPr lang="it-IT" sz="1100" dirty="0">
                <a:latin typeface="+mn-lt"/>
                <a:cs typeface="Arial" pitchFamily="34" charset="0"/>
              </a:rPr>
              <a:t>UO Psichiatria I, ASST Papa Giovanni XXIII (Bergamo)</a:t>
            </a:r>
          </a:p>
          <a:p>
            <a:pPr algn="just">
              <a:defRPr/>
            </a:pPr>
            <a:r>
              <a:rPr lang="it-IT" sz="1100" dirty="0">
                <a:latin typeface="+mn-lt"/>
                <a:cs typeface="Arial" pitchFamily="34" charset="0"/>
              </a:rPr>
              <a:t> </a:t>
            </a:r>
          </a:p>
          <a:p>
            <a:pPr algn="just">
              <a:defRPr/>
            </a:pPr>
            <a:r>
              <a:rPr lang="it-IT" sz="1100" b="1" dirty="0">
                <a:latin typeface="+mn-lt"/>
                <a:cs typeface="Arial" pitchFamily="34" charset="0"/>
              </a:rPr>
              <a:t>Dott. Cristiano Termine</a:t>
            </a:r>
          </a:p>
          <a:p>
            <a:pPr algn="just">
              <a:defRPr/>
            </a:pPr>
            <a:r>
              <a:rPr lang="it-IT" sz="1100" dirty="0">
                <a:latin typeface="+mn-lt"/>
                <a:cs typeface="Arial" pitchFamily="34" charset="0"/>
              </a:rPr>
              <a:t>Neuropsichiatra, ASST dei Sette Laghi (Varese)</a:t>
            </a:r>
          </a:p>
          <a:p>
            <a:pPr algn="just">
              <a:defRPr/>
            </a:pPr>
            <a:r>
              <a:rPr lang="it-IT" sz="1100" dirty="0">
                <a:latin typeface="+mn-lt"/>
                <a:cs typeface="Arial" pitchFamily="34" charset="0"/>
              </a:rPr>
              <a:t> </a:t>
            </a:r>
          </a:p>
          <a:p>
            <a:pPr algn="just">
              <a:defRPr/>
            </a:pPr>
            <a:r>
              <a:rPr lang="it-IT" sz="1100" b="1" dirty="0">
                <a:latin typeface="+mn-lt"/>
                <a:cs typeface="Arial" pitchFamily="34" charset="0"/>
              </a:rPr>
              <a:t>Dott.ssa Manuela </a:t>
            </a:r>
            <a:r>
              <a:rPr lang="it-IT" sz="1100" b="1" dirty="0" err="1">
                <a:latin typeface="+mn-lt"/>
                <a:cs typeface="Arial" pitchFamily="34" charset="0"/>
              </a:rPr>
              <a:t>Valsecchi</a:t>
            </a:r>
            <a:endParaRPr lang="it-IT" sz="1100" b="1" dirty="0">
              <a:latin typeface="+mn-lt"/>
              <a:cs typeface="Arial" pitchFamily="34" charset="0"/>
            </a:endParaRPr>
          </a:p>
          <a:p>
            <a:pPr algn="just">
              <a:defRPr/>
            </a:pPr>
            <a:r>
              <a:rPr lang="it-IT" sz="1100" dirty="0">
                <a:latin typeface="+mn-lt"/>
                <a:cs typeface="Arial" pitchFamily="34" charset="0"/>
              </a:rPr>
              <a:t>Psicologa, Neuropsicologia, ASST Lariana (Como)</a:t>
            </a:r>
          </a:p>
          <a:p>
            <a:pPr algn="just">
              <a:defRPr/>
            </a:pPr>
            <a:endParaRPr lang="it-IT" sz="1100" dirty="0">
              <a:latin typeface="Cambria" pitchFamily="18" charset="0"/>
              <a:cs typeface="Arial" pitchFamily="34" charset="0"/>
            </a:endParaRPr>
          </a:p>
        </p:txBody>
      </p:sp>
      <p:sp>
        <p:nvSpPr>
          <p:cNvPr id="3077" name="CasellaDiTesto 13"/>
          <p:cNvSpPr txBox="1">
            <a:spLocks noChangeArrowheads="1"/>
          </p:cNvSpPr>
          <p:nvPr/>
        </p:nvSpPr>
        <p:spPr bwMode="auto">
          <a:xfrm>
            <a:off x="3573463" y="715963"/>
            <a:ext cx="35544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>
                <a:latin typeface="Calibri" pitchFamily="34" charset="0"/>
              </a:rPr>
              <a:t> </a:t>
            </a:r>
            <a:endParaRPr lang="it-IT" sz="1400" b="1"/>
          </a:p>
        </p:txBody>
      </p:sp>
      <p:sp>
        <p:nvSpPr>
          <p:cNvPr id="3081" name="CasellaDiTesto 26"/>
          <p:cNvSpPr txBox="1">
            <a:spLocks noChangeArrowheads="1"/>
          </p:cNvSpPr>
          <p:nvPr/>
        </p:nvSpPr>
        <p:spPr bwMode="auto">
          <a:xfrm>
            <a:off x="3814763" y="411163"/>
            <a:ext cx="6427687" cy="6889750"/>
          </a:xfrm>
          <a:prstGeom prst="rect">
            <a:avLst/>
          </a:prstGeom>
          <a:noFill/>
          <a:ln w="9525">
            <a:solidFill>
              <a:srgbClr val="127743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endParaRPr lang="it-IT" sz="1100" dirty="0">
              <a:latin typeface="+mn-lt"/>
              <a:cs typeface="Arial" pitchFamily="34" charset="0"/>
            </a:endParaRPr>
          </a:p>
          <a:p>
            <a:pPr>
              <a:defRPr/>
            </a:pPr>
            <a:r>
              <a:rPr lang="it-IT" sz="1100" dirty="0">
                <a:latin typeface="+mn-lt"/>
                <a:cs typeface="Arial" pitchFamily="34" charset="0"/>
              </a:rPr>
              <a:t>Ore 08:30 </a:t>
            </a:r>
            <a:r>
              <a:rPr lang="it-IT" sz="1100" b="1" dirty="0">
                <a:latin typeface="+mn-lt"/>
                <a:cs typeface="Arial" pitchFamily="34" charset="0"/>
              </a:rPr>
              <a:t>Registrazione dei partecipanti</a:t>
            </a:r>
            <a:endParaRPr lang="it-IT" sz="1100" dirty="0">
              <a:latin typeface="+mn-lt"/>
              <a:cs typeface="Arial" pitchFamily="34" charset="0"/>
            </a:endParaRPr>
          </a:p>
          <a:p>
            <a:pPr>
              <a:defRPr/>
            </a:pPr>
            <a:r>
              <a:rPr lang="it-IT" sz="1100" dirty="0">
                <a:latin typeface="+mn-lt"/>
                <a:cs typeface="Arial" pitchFamily="34" charset="0"/>
              </a:rPr>
              <a:t>Ore 08:45 </a:t>
            </a:r>
            <a:r>
              <a:rPr lang="it-IT" sz="1100" b="1" dirty="0">
                <a:latin typeface="+mn-lt"/>
                <a:cs typeface="Arial" pitchFamily="34" charset="0"/>
              </a:rPr>
              <a:t>Presentazione del convegno e saluti delle autorità locali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100" b="1" dirty="0" err="1">
                <a:latin typeface="+mn-lt"/>
                <a:cs typeface="Arial" pitchFamily="34" charset="0"/>
              </a:rPr>
              <a:t>Introduzione</a:t>
            </a:r>
            <a:r>
              <a:rPr lang="en-US" sz="1100" b="1" dirty="0">
                <a:latin typeface="+mn-lt"/>
                <a:cs typeface="Arial" pitchFamily="34" charset="0"/>
              </a:rPr>
              <a:t> al </a:t>
            </a:r>
            <a:r>
              <a:rPr lang="en-US" sz="1100" b="1" dirty="0" err="1">
                <a:latin typeface="+mn-lt"/>
                <a:cs typeface="Arial" pitchFamily="34" charset="0"/>
              </a:rPr>
              <a:t>tema</a:t>
            </a:r>
            <a:r>
              <a:rPr lang="en-US" sz="1100" b="1" dirty="0">
                <a:latin typeface="+mn-lt"/>
                <a:cs typeface="Arial" pitchFamily="34" charset="0"/>
              </a:rPr>
              <a:t> del </a:t>
            </a:r>
            <a:r>
              <a:rPr lang="en-US" sz="1100" b="1" dirty="0" err="1">
                <a:latin typeface="+mn-lt"/>
                <a:cs typeface="Arial" pitchFamily="34" charset="0"/>
              </a:rPr>
              <a:t>convegno</a:t>
            </a:r>
            <a:endParaRPr lang="it-IT" sz="1100" dirty="0">
              <a:latin typeface="+mn-lt"/>
              <a:cs typeface="Arial" pitchFamily="34" charset="0"/>
            </a:endParaRPr>
          </a:p>
          <a:p>
            <a:pPr>
              <a:defRPr/>
            </a:pPr>
            <a:r>
              <a:rPr lang="en-US" sz="1100" dirty="0">
                <a:solidFill>
                  <a:srgbClr val="0070C0"/>
                </a:solidFill>
                <a:latin typeface="+mn-lt"/>
                <a:cs typeface="Arial" pitchFamily="34" charset="0"/>
              </a:rPr>
              <a:t>  </a:t>
            </a:r>
            <a:r>
              <a:rPr lang="en-US" sz="1100" dirty="0">
                <a:solidFill>
                  <a:srgbClr val="127743"/>
                </a:solidFill>
                <a:latin typeface="+mn-lt"/>
                <a:cs typeface="Arial" pitchFamily="34" charset="0"/>
              </a:rPr>
              <a:t>Mario </a:t>
            </a:r>
            <a:r>
              <a:rPr lang="en-US" sz="1100" dirty="0" err="1">
                <a:solidFill>
                  <a:srgbClr val="127743"/>
                </a:solidFill>
                <a:latin typeface="+mn-lt"/>
                <a:cs typeface="Arial" pitchFamily="34" charset="0"/>
              </a:rPr>
              <a:t>Ballantini</a:t>
            </a:r>
            <a:endParaRPr lang="it-IT" sz="1100" dirty="0">
              <a:solidFill>
                <a:srgbClr val="127743"/>
              </a:solidFill>
              <a:latin typeface="+mn-lt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100" b="1" dirty="0" err="1">
                <a:latin typeface="+mn-lt"/>
                <a:cs typeface="Arial" pitchFamily="34" charset="0"/>
              </a:rPr>
              <a:t>L’Associazione</a:t>
            </a:r>
            <a:r>
              <a:rPr lang="en-US" sz="1100" b="1" dirty="0">
                <a:latin typeface="+mn-lt"/>
                <a:cs typeface="Arial" pitchFamily="34" charset="0"/>
              </a:rPr>
              <a:t> </a:t>
            </a:r>
            <a:r>
              <a:rPr lang="en-US" sz="1100" b="1" dirty="0" err="1">
                <a:latin typeface="+mn-lt"/>
                <a:cs typeface="Arial" pitchFamily="34" charset="0"/>
              </a:rPr>
              <a:t>Italiana</a:t>
            </a:r>
            <a:r>
              <a:rPr lang="en-US" sz="1100" b="1" dirty="0">
                <a:latin typeface="+mn-lt"/>
                <a:cs typeface="Arial" pitchFamily="34" charset="0"/>
              </a:rPr>
              <a:t> </a:t>
            </a:r>
            <a:r>
              <a:rPr lang="en-US" sz="1100" b="1" dirty="0" err="1">
                <a:latin typeface="+mn-lt"/>
                <a:cs typeface="Arial" pitchFamily="34" charset="0"/>
              </a:rPr>
              <a:t>Famiglie</a:t>
            </a:r>
            <a:r>
              <a:rPr lang="en-US" sz="1100" b="1" dirty="0">
                <a:latin typeface="+mn-lt"/>
                <a:cs typeface="Arial" pitchFamily="34" charset="0"/>
              </a:rPr>
              <a:t> ADHD</a:t>
            </a:r>
            <a:endParaRPr lang="it-IT" sz="1100" b="1" dirty="0">
              <a:latin typeface="+mn-lt"/>
              <a:cs typeface="Arial" pitchFamily="34" charset="0"/>
            </a:endParaRPr>
          </a:p>
          <a:p>
            <a:pPr>
              <a:defRPr/>
            </a:pPr>
            <a:r>
              <a:rPr lang="en-US" sz="1100" dirty="0">
                <a:solidFill>
                  <a:srgbClr val="0070C0"/>
                </a:solidFill>
                <a:latin typeface="+mn-lt"/>
                <a:cs typeface="Arial" pitchFamily="34" charset="0"/>
              </a:rPr>
              <a:t>  </a:t>
            </a:r>
            <a:r>
              <a:rPr lang="en-US" sz="1100" dirty="0">
                <a:solidFill>
                  <a:srgbClr val="127743"/>
                </a:solidFill>
                <a:latin typeface="+mn-lt"/>
                <a:cs typeface="Arial" pitchFamily="34" charset="0"/>
              </a:rPr>
              <a:t>Astrid </a:t>
            </a:r>
            <a:r>
              <a:rPr lang="en-US" sz="1100" dirty="0" err="1">
                <a:solidFill>
                  <a:srgbClr val="127743"/>
                </a:solidFill>
                <a:latin typeface="+mn-lt"/>
                <a:cs typeface="Arial" pitchFamily="34" charset="0"/>
              </a:rPr>
              <a:t>Gollner</a:t>
            </a:r>
            <a:endParaRPr lang="it-IT" sz="1100" dirty="0">
              <a:solidFill>
                <a:srgbClr val="127743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r>
              <a:rPr lang="en-US" sz="1100" dirty="0">
                <a:solidFill>
                  <a:srgbClr val="127743"/>
                </a:solidFill>
                <a:latin typeface="+mn-lt"/>
                <a:cs typeface="Arial" pitchFamily="34" charset="0"/>
              </a:rPr>
              <a:t> </a:t>
            </a:r>
            <a:endParaRPr lang="it-IT" sz="1100" dirty="0">
              <a:solidFill>
                <a:srgbClr val="127743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r>
              <a:rPr lang="en-US" sz="1100" dirty="0">
                <a:latin typeface="+mn-lt"/>
                <a:cs typeface="Arial" pitchFamily="34" charset="0"/>
              </a:rPr>
              <a:t>Ore 09:00 </a:t>
            </a:r>
            <a:r>
              <a:rPr lang="en-US" sz="1100" b="1" dirty="0">
                <a:latin typeface="+mn-lt"/>
                <a:cs typeface="Arial" pitchFamily="34" charset="0"/>
              </a:rPr>
              <a:t>Prima </a:t>
            </a:r>
            <a:r>
              <a:rPr lang="en-US" sz="1100" b="1" dirty="0" err="1">
                <a:latin typeface="+mn-lt"/>
                <a:cs typeface="Arial" pitchFamily="34" charset="0"/>
              </a:rPr>
              <a:t>Sessione</a:t>
            </a:r>
            <a:endParaRPr lang="it-IT" sz="1100" dirty="0">
              <a:latin typeface="+mn-lt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it-IT" sz="1100" b="1" dirty="0">
                <a:latin typeface="+mn-lt"/>
                <a:cs typeface="Arial" pitchFamily="34" charset="0"/>
              </a:rPr>
              <a:t>Il Bambino con ADHD: elementi diagnostici e possibilità di trattamento</a:t>
            </a:r>
          </a:p>
          <a:p>
            <a:pPr>
              <a:defRPr/>
            </a:pPr>
            <a:r>
              <a:rPr lang="en-US" sz="1100" dirty="0">
                <a:latin typeface="+mn-lt"/>
                <a:cs typeface="Arial" pitchFamily="34" charset="0"/>
              </a:rPr>
              <a:t>  </a:t>
            </a:r>
            <a:r>
              <a:rPr lang="en-US" sz="1100" dirty="0" err="1">
                <a:solidFill>
                  <a:srgbClr val="127743"/>
                </a:solidFill>
                <a:latin typeface="+mn-lt"/>
                <a:cs typeface="Arial" pitchFamily="34" charset="0"/>
              </a:rPr>
              <a:t>Gianpaolo</a:t>
            </a:r>
            <a:r>
              <a:rPr lang="en-US" sz="1100" dirty="0">
                <a:solidFill>
                  <a:srgbClr val="127743"/>
                </a:solidFill>
                <a:latin typeface="+mn-lt"/>
                <a:cs typeface="Arial" pitchFamily="34" charset="0"/>
              </a:rPr>
              <a:t> </a:t>
            </a:r>
            <a:r>
              <a:rPr lang="en-US" sz="1100" dirty="0" err="1">
                <a:solidFill>
                  <a:srgbClr val="127743"/>
                </a:solidFill>
                <a:latin typeface="+mn-lt"/>
                <a:cs typeface="Arial" pitchFamily="34" charset="0"/>
              </a:rPr>
              <a:t>Ruffoni</a:t>
            </a:r>
            <a:endParaRPr lang="it-IT" sz="1100" dirty="0">
              <a:solidFill>
                <a:srgbClr val="127743"/>
              </a:solidFill>
              <a:latin typeface="+mn-lt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it-IT" sz="1100" b="1" dirty="0">
                <a:latin typeface="+mn-lt"/>
                <a:cs typeface="Arial" pitchFamily="34" charset="0"/>
              </a:rPr>
              <a:t>L'Adolescente con ADHD: criticità e peculiarità</a:t>
            </a:r>
          </a:p>
          <a:p>
            <a:pPr>
              <a:defRPr/>
            </a:pPr>
            <a:r>
              <a:rPr lang="en-US" sz="1100" dirty="0">
                <a:latin typeface="+mn-lt"/>
                <a:cs typeface="Arial" pitchFamily="34" charset="0"/>
              </a:rPr>
              <a:t>  </a:t>
            </a:r>
            <a:r>
              <a:rPr lang="en-US" sz="1100" dirty="0" err="1">
                <a:latin typeface="+mn-lt"/>
                <a:cs typeface="Arial" pitchFamily="34" charset="0"/>
              </a:rPr>
              <a:t>Cristiano</a:t>
            </a:r>
            <a:r>
              <a:rPr lang="en-US" sz="1100" dirty="0">
                <a:latin typeface="+mn-lt"/>
                <a:cs typeface="Arial" pitchFamily="34" charset="0"/>
              </a:rPr>
              <a:t> </a:t>
            </a:r>
            <a:r>
              <a:rPr lang="en-US" sz="1100" dirty="0" err="1">
                <a:latin typeface="+mn-lt"/>
                <a:cs typeface="Arial" pitchFamily="34" charset="0"/>
              </a:rPr>
              <a:t>Termine</a:t>
            </a:r>
            <a:endParaRPr lang="it-IT" sz="1100" dirty="0">
              <a:latin typeface="+mn-lt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it-IT" sz="1100" b="1" dirty="0">
                <a:latin typeface="+mn-lt"/>
                <a:cs typeface="Arial" pitchFamily="34" charset="0"/>
              </a:rPr>
              <a:t>L'ADHD nell'adulto: modelli di sviluppo psicopatologico</a:t>
            </a:r>
          </a:p>
          <a:p>
            <a:pPr>
              <a:defRPr/>
            </a:pPr>
            <a:r>
              <a:rPr lang="it-IT" sz="1100" dirty="0">
                <a:solidFill>
                  <a:srgbClr val="0070C0"/>
                </a:solidFill>
                <a:latin typeface="+mn-lt"/>
                <a:cs typeface="Arial" pitchFamily="34" charset="0"/>
              </a:rPr>
              <a:t>  </a:t>
            </a:r>
            <a:r>
              <a:rPr lang="it-IT" sz="1100" dirty="0">
                <a:solidFill>
                  <a:srgbClr val="127743"/>
                </a:solidFill>
                <a:latin typeface="+mn-lt"/>
                <a:cs typeface="Arial" pitchFamily="34" charset="0"/>
              </a:rPr>
              <a:t>Marco Uccello </a:t>
            </a:r>
          </a:p>
          <a:p>
            <a:pPr>
              <a:defRPr/>
            </a:pPr>
            <a:endParaRPr lang="it-IT" sz="1100" dirty="0">
              <a:latin typeface="+mn-lt"/>
              <a:cs typeface="Arial" pitchFamily="34" charset="0"/>
            </a:endParaRPr>
          </a:p>
          <a:p>
            <a:pPr>
              <a:defRPr/>
            </a:pPr>
            <a:r>
              <a:rPr lang="it-IT" sz="1100" dirty="0">
                <a:latin typeface="+mn-lt"/>
                <a:cs typeface="Arial" pitchFamily="34" charset="0"/>
              </a:rPr>
              <a:t>Ore 10:40 </a:t>
            </a:r>
            <a:r>
              <a:rPr lang="it-IT" sz="1100" b="1" dirty="0">
                <a:latin typeface="+mn-lt"/>
                <a:cs typeface="Arial" pitchFamily="34" charset="0"/>
              </a:rPr>
              <a:t>Pausa Caffè</a:t>
            </a:r>
            <a:endParaRPr lang="it-IT" sz="1100" dirty="0">
              <a:latin typeface="+mn-lt"/>
              <a:cs typeface="Arial" pitchFamily="34" charset="0"/>
            </a:endParaRPr>
          </a:p>
          <a:p>
            <a:pPr>
              <a:defRPr/>
            </a:pPr>
            <a:endParaRPr lang="it-IT" sz="1100" dirty="0">
              <a:latin typeface="+mn-lt"/>
              <a:cs typeface="Arial" pitchFamily="34" charset="0"/>
            </a:endParaRPr>
          </a:p>
          <a:p>
            <a:pPr>
              <a:defRPr/>
            </a:pPr>
            <a:r>
              <a:rPr lang="it-IT" sz="1100" dirty="0">
                <a:latin typeface="+mn-lt"/>
                <a:cs typeface="Arial" pitchFamily="34" charset="0"/>
              </a:rPr>
              <a:t>Ore 11:00 </a:t>
            </a:r>
            <a:r>
              <a:rPr lang="it-IT" sz="1100" b="1" dirty="0">
                <a:latin typeface="+mn-lt"/>
                <a:cs typeface="Arial" pitchFamily="34" charset="0"/>
              </a:rPr>
              <a:t>Tavola Rotonda</a:t>
            </a:r>
            <a:r>
              <a:rPr lang="it-IT" sz="1100" dirty="0">
                <a:latin typeface="+mn-lt"/>
                <a:cs typeface="Arial" pitchFamily="34" charset="0"/>
              </a:rPr>
              <a:t>: </a:t>
            </a:r>
            <a:r>
              <a:rPr lang="it-IT" sz="1100" b="1" dirty="0">
                <a:latin typeface="+mn-lt"/>
                <a:cs typeface="Arial" pitchFamily="34" charset="0"/>
              </a:rPr>
              <a:t>Aspetti organizzativi, esperienze cliniche e criticità nell'ADHD dell'adulto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100" b="1" dirty="0">
                <a:latin typeface="+mn-lt"/>
                <a:cs typeface="Arial" pitchFamily="34" charset="0"/>
              </a:rPr>
              <a:t>Il </a:t>
            </a:r>
            <a:r>
              <a:rPr lang="en-US" sz="1100" b="1" dirty="0" err="1">
                <a:latin typeface="+mn-lt"/>
                <a:cs typeface="Arial" pitchFamily="34" charset="0"/>
              </a:rPr>
              <a:t>Servizio</a:t>
            </a:r>
            <a:r>
              <a:rPr lang="en-US" sz="1100" b="1" dirty="0">
                <a:latin typeface="+mn-lt"/>
                <a:cs typeface="Arial" pitchFamily="34" charset="0"/>
              </a:rPr>
              <a:t> </a:t>
            </a:r>
            <a:r>
              <a:rPr lang="en-US" sz="1100" b="1" dirty="0" err="1">
                <a:latin typeface="+mn-lt"/>
                <a:cs typeface="Arial" pitchFamily="34" charset="0"/>
              </a:rPr>
              <a:t>di</a:t>
            </a:r>
            <a:r>
              <a:rPr lang="en-US" sz="1100" b="1" dirty="0">
                <a:latin typeface="+mn-lt"/>
                <a:cs typeface="Arial" pitchFamily="34" charset="0"/>
              </a:rPr>
              <a:t> Milano</a:t>
            </a:r>
            <a:endParaRPr lang="it-IT" sz="1100" dirty="0">
              <a:latin typeface="+mn-lt"/>
              <a:cs typeface="Arial" pitchFamily="34" charset="0"/>
            </a:endParaRPr>
          </a:p>
          <a:p>
            <a:pPr>
              <a:defRPr/>
            </a:pPr>
            <a:r>
              <a:rPr lang="en-US" sz="1100" dirty="0">
                <a:solidFill>
                  <a:srgbClr val="127743"/>
                </a:solidFill>
                <a:latin typeface="+mn-lt"/>
                <a:cs typeface="Arial" pitchFamily="34" charset="0"/>
              </a:rPr>
              <a:t>  Giovanni </a:t>
            </a:r>
            <a:r>
              <a:rPr lang="en-US" sz="1100" dirty="0" err="1">
                <a:solidFill>
                  <a:srgbClr val="127743"/>
                </a:solidFill>
                <a:latin typeface="+mn-lt"/>
                <a:cs typeface="Arial" pitchFamily="34" charset="0"/>
              </a:rPr>
              <a:t>Migliarese</a:t>
            </a:r>
            <a:endParaRPr lang="it-IT" sz="1100" dirty="0">
              <a:solidFill>
                <a:srgbClr val="127743"/>
              </a:solidFill>
              <a:latin typeface="+mn-lt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100" b="1" dirty="0">
                <a:latin typeface="+mn-lt"/>
                <a:cs typeface="Arial" pitchFamily="34" charset="0"/>
              </a:rPr>
              <a:t>Il </a:t>
            </a:r>
            <a:r>
              <a:rPr lang="en-US" sz="1100" b="1" dirty="0" err="1">
                <a:latin typeface="+mn-lt"/>
                <a:cs typeface="Arial" pitchFamily="34" charset="0"/>
              </a:rPr>
              <a:t>Servizio</a:t>
            </a:r>
            <a:r>
              <a:rPr lang="en-US" sz="1100" b="1" dirty="0">
                <a:latin typeface="+mn-lt"/>
                <a:cs typeface="Arial" pitchFamily="34" charset="0"/>
              </a:rPr>
              <a:t> </a:t>
            </a:r>
            <a:r>
              <a:rPr lang="en-US" sz="1100" b="1" dirty="0" err="1">
                <a:latin typeface="+mn-lt"/>
                <a:cs typeface="Arial" pitchFamily="34" charset="0"/>
              </a:rPr>
              <a:t>di</a:t>
            </a:r>
            <a:r>
              <a:rPr lang="en-US" sz="1100" b="1" dirty="0">
                <a:latin typeface="+mn-lt"/>
                <a:cs typeface="Arial" pitchFamily="34" charset="0"/>
              </a:rPr>
              <a:t> Bolzano</a:t>
            </a:r>
            <a:endParaRPr lang="it-IT" sz="1100" b="1" dirty="0">
              <a:latin typeface="+mn-lt"/>
              <a:cs typeface="Arial" pitchFamily="34" charset="0"/>
            </a:endParaRPr>
          </a:p>
          <a:p>
            <a:pPr>
              <a:defRPr/>
            </a:pPr>
            <a:r>
              <a:rPr lang="en-US" sz="1100" dirty="0">
                <a:solidFill>
                  <a:srgbClr val="0070C0"/>
                </a:solidFill>
                <a:latin typeface="+mn-lt"/>
                <a:cs typeface="Arial" pitchFamily="34" charset="0"/>
              </a:rPr>
              <a:t>  </a:t>
            </a:r>
            <a:r>
              <a:rPr lang="en-US" sz="1100" dirty="0">
                <a:solidFill>
                  <a:srgbClr val="127743"/>
                </a:solidFill>
                <a:latin typeface="+mn-lt"/>
                <a:cs typeface="Arial" pitchFamily="34" charset="0"/>
              </a:rPr>
              <a:t>Sonia </a:t>
            </a:r>
            <a:r>
              <a:rPr lang="en-US" sz="1100" dirty="0" err="1">
                <a:solidFill>
                  <a:srgbClr val="127743"/>
                </a:solidFill>
                <a:latin typeface="+mn-lt"/>
                <a:cs typeface="Arial" pitchFamily="34" charset="0"/>
              </a:rPr>
              <a:t>Holzer</a:t>
            </a:r>
            <a:endParaRPr lang="it-IT" sz="1100" dirty="0">
              <a:solidFill>
                <a:srgbClr val="127743"/>
              </a:solidFill>
              <a:latin typeface="+mn-lt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100" b="1" dirty="0">
                <a:latin typeface="+mn-lt"/>
                <a:cs typeface="Arial" pitchFamily="34" charset="0"/>
              </a:rPr>
              <a:t>Il </a:t>
            </a:r>
            <a:r>
              <a:rPr lang="en-US" sz="1100" b="1" dirty="0" err="1">
                <a:latin typeface="+mn-lt"/>
                <a:cs typeface="Arial" pitchFamily="34" charset="0"/>
              </a:rPr>
              <a:t>Servizio</a:t>
            </a:r>
            <a:r>
              <a:rPr lang="en-US" sz="1100" b="1" dirty="0">
                <a:latin typeface="+mn-lt"/>
                <a:cs typeface="Arial" pitchFamily="34" charset="0"/>
              </a:rPr>
              <a:t> </a:t>
            </a:r>
            <a:r>
              <a:rPr lang="en-US" sz="1100" b="1" dirty="0" err="1">
                <a:latin typeface="+mn-lt"/>
                <a:cs typeface="Arial" pitchFamily="34" charset="0"/>
              </a:rPr>
              <a:t>di</a:t>
            </a:r>
            <a:r>
              <a:rPr lang="en-US" sz="1100" b="1" dirty="0">
                <a:latin typeface="+mn-lt"/>
                <a:cs typeface="Arial" pitchFamily="34" charset="0"/>
              </a:rPr>
              <a:t> </a:t>
            </a:r>
            <a:r>
              <a:rPr lang="en-US" sz="1100" b="1" dirty="0" err="1">
                <a:latin typeface="+mn-lt"/>
                <a:cs typeface="Arial" pitchFamily="34" charset="0"/>
              </a:rPr>
              <a:t>Ossuccio</a:t>
            </a:r>
            <a:endParaRPr lang="it-IT" sz="1100" b="1" dirty="0">
              <a:latin typeface="+mn-lt"/>
              <a:cs typeface="Arial" pitchFamily="34" charset="0"/>
            </a:endParaRPr>
          </a:p>
          <a:p>
            <a:pPr>
              <a:defRPr/>
            </a:pPr>
            <a:r>
              <a:rPr lang="en-US" sz="1100" dirty="0">
                <a:latin typeface="+mn-lt"/>
                <a:cs typeface="Arial" pitchFamily="34" charset="0"/>
              </a:rPr>
              <a:t>  </a:t>
            </a:r>
            <a:r>
              <a:rPr lang="en-US" sz="1100" dirty="0">
                <a:solidFill>
                  <a:srgbClr val="127743"/>
                </a:solidFill>
                <a:latin typeface="+mn-lt"/>
                <a:cs typeface="Arial" pitchFamily="34" charset="0"/>
              </a:rPr>
              <a:t>Marco Uccello</a:t>
            </a:r>
            <a:endParaRPr lang="it-IT" sz="1100" dirty="0">
              <a:solidFill>
                <a:srgbClr val="127743"/>
              </a:solidFill>
              <a:latin typeface="+mn-lt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100" b="1" dirty="0">
                <a:latin typeface="+mn-lt"/>
                <a:cs typeface="Arial" pitchFamily="34" charset="0"/>
              </a:rPr>
              <a:t>Il </a:t>
            </a:r>
            <a:r>
              <a:rPr lang="en-US" sz="1100" b="1" dirty="0" err="1">
                <a:latin typeface="+mn-lt"/>
                <a:cs typeface="Arial" pitchFamily="34" charset="0"/>
              </a:rPr>
              <a:t>Servizio</a:t>
            </a:r>
            <a:r>
              <a:rPr lang="en-US" sz="1100" b="1" dirty="0">
                <a:latin typeface="+mn-lt"/>
                <a:cs typeface="Arial" pitchFamily="34" charset="0"/>
              </a:rPr>
              <a:t> </a:t>
            </a:r>
            <a:r>
              <a:rPr lang="en-US" sz="1100" b="1" dirty="0" err="1">
                <a:latin typeface="+mn-lt"/>
                <a:cs typeface="Arial" pitchFamily="34" charset="0"/>
              </a:rPr>
              <a:t>di</a:t>
            </a:r>
            <a:r>
              <a:rPr lang="en-US" sz="1100" b="1" dirty="0">
                <a:latin typeface="+mn-lt"/>
                <a:cs typeface="Arial" pitchFamily="34" charset="0"/>
              </a:rPr>
              <a:t> Bergamo</a:t>
            </a:r>
            <a:endParaRPr lang="it-IT" sz="1100" b="1" dirty="0">
              <a:latin typeface="+mn-lt"/>
              <a:cs typeface="Arial" pitchFamily="34" charset="0"/>
            </a:endParaRPr>
          </a:p>
          <a:p>
            <a:pPr>
              <a:defRPr/>
            </a:pPr>
            <a:r>
              <a:rPr lang="it-IT" sz="1100" b="1" dirty="0">
                <a:latin typeface="+mn-lt"/>
                <a:cs typeface="Arial" pitchFamily="34" charset="0"/>
              </a:rPr>
              <a:t>  </a:t>
            </a:r>
            <a:r>
              <a:rPr lang="it-IT" sz="1100" dirty="0">
                <a:solidFill>
                  <a:srgbClr val="127743"/>
                </a:solidFill>
                <a:latin typeface="+mn-lt"/>
                <a:cs typeface="Arial" pitchFamily="34" charset="0"/>
              </a:rPr>
              <a:t>Vera  Steiner </a:t>
            </a:r>
          </a:p>
          <a:p>
            <a:pPr>
              <a:defRPr/>
            </a:pPr>
            <a:endParaRPr lang="it-IT" sz="1100" dirty="0">
              <a:latin typeface="+mn-lt"/>
              <a:cs typeface="Arial" pitchFamily="34" charset="0"/>
            </a:endParaRPr>
          </a:p>
          <a:p>
            <a:pPr>
              <a:defRPr/>
            </a:pPr>
            <a:r>
              <a:rPr lang="it-IT" sz="1100" dirty="0">
                <a:latin typeface="+mn-lt"/>
                <a:cs typeface="Arial" pitchFamily="34" charset="0"/>
              </a:rPr>
              <a:t>Ore 13:00 </a:t>
            </a:r>
            <a:r>
              <a:rPr lang="it-IT" sz="1100" b="1" dirty="0">
                <a:latin typeface="+mn-lt"/>
                <a:cs typeface="Arial" pitchFamily="34" charset="0"/>
              </a:rPr>
              <a:t>Pausa Pranzo</a:t>
            </a:r>
            <a:endParaRPr lang="it-IT" sz="1100" dirty="0">
              <a:latin typeface="+mn-lt"/>
              <a:cs typeface="Arial" pitchFamily="34" charset="0"/>
            </a:endParaRPr>
          </a:p>
          <a:p>
            <a:pPr>
              <a:defRPr/>
            </a:pPr>
            <a:endParaRPr lang="en-US" sz="1100" dirty="0">
              <a:latin typeface="+mn-lt"/>
              <a:cs typeface="Arial" pitchFamily="34" charset="0"/>
            </a:endParaRPr>
          </a:p>
          <a:p>
            <a:pPr>
              <a:defRPr/>
            </a:pPr>
            <a:r>
              <a:rPr lang="en-US" sz="1100" dirty="0">
                <a:latin typeface="+mn-lt"/>
                <a:cs typeface="Arial" pitchFamily="34" charset="0"/>
              </a:rPr>
              <a:t>Ore 14:00 </a:t>
            </a:r>
            <a:r>
              <a:rPr lang="en-US" sz="1100" b="1" dirty="0" err="1">
                <a:latin typeface="+mn-lt"/>
                <a:cs typeface="Arial" pitchFamily="34" charset="0"/>
              </a:rPr>
              <a:t>Seconda</a:t>
            </a:r>
            <a:r>
              <a:rPr lang="en-US" sz="1100" b="1" dirty="0">
                <a:latin typeface="+mn-lt"/>
                <a:cs typeface="Arial" pitchFamily="34" charset="0"/>
              </a:rPr>
              <a:t> </a:t>
            </a:r>
            <a:r>
              <a:rPr lang="en-US" sz="1100" b="1" dirty="0" err="1">
                <a:latin typeface="+mn-lt"/>
                <a:cs typeface="Arial" pitchFamily="34" charset="0"/>
              </a:rPr>
              <a:t>Sessione</a:t>
            </a:r>
            <a:endParaRPr lang="it-IT" sz="1100" dirty="0">
              <a:latin typeface="+mn-lt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it-IT" sz="1100" b="1" dirty="0">
                <a:latin typeface="+mn-lt"/>
                <a:cs typeface="Arial" pitchFamily="34" charset="0"/>
              </a:rPr>
              <a:t>Valutazione neuropsicologica del paziente ADHD adulto: peculiarità e criticità</a:t>
            </a:r>
          </a:p>
          <a:p>
            <a:pPr>
              <a:defRPr/>
            </a:pPr>
            <a:r>
              <a:rPr lang="en-US" sz="1100" dirty="0">
                <a:latin typeface="+mn-lt"/>
                <a:cs typeface="Arial" pitchFamily="34" charset="0"/>
              </a:rPr>
              <a:t>  </a:t>
            </a:r>
            <a:r>
              <a:rPr lang="en-US" sz="1100" dirty="0">
                <a:solidFill>
                  <a:srgbClr val="127743"/>
                </a:solidFill>
                <a:latin typeface="+mn-lt"/>
                <a:cs typeface="Arial" pitchFamily="34" charset="0"/>
              </a:rPr>
              <a:t>Manuela </a:t>
            </a:r>
            <a:r>
              <a:rPr lang="en-US" sz="1100" dirty="0" err="1">
                <a:solidFill>
                  <a:srgbClr val="127743"/>
                </a:solidFill>
                <a:latin typeface="+mn-lt"/>
                <a:cs typeface="Arial" pitchFamily="34" charset="0"/>
              </a:rPr>
              <a:t>Valsecchi</a:t>
            </a:r>
            <a:endParaRPr lang="it-IT" sz="1100" dirty="0">
              <a:solidFill>
                <a:srgbClr val="127743"/>
              </a:solidFill>
              <a:latin typeface="+mn-lt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100" b="1" dirty="0" err="1">
                <a:latin typeface="+mn-lt"/>
                <a:cs typeface="Arial" pitchFamily="34" charset="0"/>
              </a:rPr>
              <a:t>Introduzione</a:t>
            </a:r>
            <a:r>
              <a:rPr lang="en-US" sz="1100" b="1" dirty="0">
                <a:latin typeface="+mn-lt"/>
                <a:cs typeface="Arial" pitchFamily="34" charset="0"/>
              </a:rPr>
              <a:t> al Coaching </a:t>
            </a:r>
            <a:r>
              <a:rPr lang="en-US" sz="1100" b="1" dirty="0" err="1">
                <a:latin typeface="+mn-lt"/>
                <a:cs typeface="Arial" pitchFamily="34" charset="0"/>
              </a:rPr>
              <a:t>nell'ADHD</a:t>
            </a:r>
            <a:r>
              <a:rPr lang="en-US" sz="1100" b="1" dirty="0">
                <a:latin typeface="+mn-lt"/>
                <a:cs typeface="Arial" pitchFamily="34" charset="0"/>
              </a:rPr>
              <a:t> </a:t>
            </a:r>
            <a:r>
              <a:rPr lang="en-US" sz="1100" b="1" dirty="0" err="1">
                <a:latin typeface="+mn-lt"/>
                <a:cs typeface="Arial" pitchFamily="34" charset="0"/>
              </a:rPr>
              <a:t>dell’adulto</a:t>
            </a:r>
            <a:endParaRPr lang="it-IT" sz="1100" b="1" dirty="0">
              <a:latin typeface="+mn-lt"/>
              <a:cs typeface="Arial" pitchFamily="34" charset="0"/>
            </a:endParaRPr>
          </a:p>
          <a:p>
            <a:pPr>
              <a:defRPr/>
            </a:pPr>
            <a:r>
              <a:rPr lang="en-US" sz="1100" dirty="0">
                <a:solidFill>
                  <a:srgbClr val="127743"/>
                </a:solidFill>
                <a:latin typeface="+mn-lt"/>
                <a:cs typeface="Arial" pitchFamily="34" charset="0"/>
              </a:rPr>
              <a:t>  Ester </a:t>
            </a:r>
            <a:r>
              <a:rPr lang="en-US" sz="1100" dirty="0" err="1">
                <a:solidFill>
                  <a:srgbClr val="127743"/>
                </a:solidFill>
                <a:latin typeface="+mn-lt"/>
                <a:cs typeface="Arial" pitchFamily="34" charset="0"/>
              </a:rPr>
              <a:t>Frerichs</a:t>
            </a:r>
            <a:endParaRPr lang="it-IT" sz="1100" dirty="0">
              <a:solidFill>
                <a:srgbClr val="127743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endParaRPr lang="it-IT" sz="1100" dirty="0">
              <a:latin typeface="+mn-lt"/>
              <a:cs typeface="Arial" pitchFamily="34" charset="0"/>
            </a:endParaRPr>
          </a:p>
          <a:p>
            <a:pPr>
              <a:defRPr/>
            </a:pPr>
            <a:r>
              <a:rPr lang="en-US" sz="1100" dirty="0">
                <a:latin typeface="+mn-lt"/>
                <a:cs typeface="Arial" pitchFamily="34" charset="0"/>
              </a:rPr>
              <a:t>Ore 15:00 </a:t>
            </a:r>
            <a:r>
              <a:rPr lang="en-US" sz="1100" b="1" dirty="0" err="1">
                <a:latin typeface="+mn-lt"/>
                <a:cs typeface="Arial" pitchFamily="34" charset="0"/>
              </a:rPr>
              <a:t>Sessione</a:t>
            </a:r>
            <a:r>
              <a:rPr lang="en-US" sz="1100" b="1" dirty="0">
                <a:latin typeface="+mn-lt"/>
                <a:cs typeface="Arial" pitchFamily="34" charset="0"/>
              </a:rPr>
              <a:t> </a:t>
            </a:r>
            <a:r>
              <a:rPr lang="en-US" sz="1100" b="1" dirty="0" err="1">
                <a:latin typeface="+mn-lt"/>
                <a:cs typeface="Arial" pitchFamily="34" charset="0"/>
              </a:rPr>
              <a:t>Didattica</a:t>
            </a:r>
            <a:endParaRPr lang="it-IT" sz="1100" dirty="0">
              <a:latin typeface="+mn-lt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it-IT" sz="1100" b="1" dirty="0">
                <a:latin typeface="+mn-lt"/>
                <a:cs typeface="Arial" pitchFamily="34" charset="0"/>
              </a:rPr>
              <a:t>La </a:t>
            </a:r>
            <a:r>
              <a:rPr lang="it-IT" sz="1100" b="1" dirty="0" err="1">
                <a:latin typeface="+mn-lt"/>
                <a:cs typeface="Arial" pitchFamily="34" charset="0"/>
              </a:rPr>
              <a:t>psicoeducazione</a:t>
            </a:r>
            <a:r>
              <a:rPr lang="it-IT" sz="1100" b="1" dirty="0">
                <a:latin typeface="+mn-lt"/>
                <a:cs typeface="Arial" pitchFamily="34" charset="0"/>
              </a:rPr>
              <a:t> di gruppo nell'ADHD dell'adulto</a:t>
            </a:r>
          </a:p>
          <a:p>
            <a:pPr>
              <a:defRPr/>
            </a:pPr>
            <a:r>
              <a:rPr lang="it-IT" sz="1100" dirty="0">
                <a:solidFill>
                  <a:srgbClr val="127743"/>
                </a:solidFill>
                <a:latin typeface="+mn-lt"/>
                <a:cs typeface="Arial" pitchFamily="34" charset="0"/>
              </a:rPr>
              <a:t>  Sonia </a:t>
            </a:r>
            <a:r>
              <a:rPr lang="it-IT" sz="1100" dirty="0" err="1">
                <a:solidFill>
                  <a:srgbClr val="127743"/>
                </a:solidFill>
                <a:latin typeface="+mn-lt"/>
                <a:cs typeface="Arial" pitchFamily="34" charset="0"/>
              </a:rPr>
              <a:t>Holzer</a:t>
            </a:r>
            <a:endParaRPr lang="it-IT" sz="1100" dirty="0">
              <a:solidFill>
                <a:srgbClr val="127743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r>
              <a:rPr lang="it-IT" sz="1100" dirty="0">
                <a:latin typeface="+mn-lt"/>
                <a:cs typeface="Arial" pitchFamily="34" charset="0"/>
              </a:rPr>
              <a:t>Ore 17:00 </a:t>
            </a:r>
            <a:r>
              <a:rPr lang="it-IT" sz="1100" b="1" dirty="0">
                <a:latin typeface="+mn-lt"/>
                <a:cs typeface="Arial" pitchFamily="34" charset="0"/>
              </a:rPr>
              <a:t>Chiusura dei lavori ed effettuazione dei test di apprendimento e gradimento</a:t>
            </a:r>
            <a:endParaRPr lang="it-IT" sz="1100" dirty="0">
              <a:latin typeface="+mn-lt"/>
              <a:cs typeface="Arial" pitchFamily="34" charset="0"/>
            </a:endParaRPr>
          </a:p>
        </p:txBody>
      </p:sp>
      <p:cxnSp>
        <p:nvCxnSpPr>
          <p:cNvPr id="11" name="Connettore 1 10"/>
          <p:cNvCxnSpPr/>
          <p:nvPr/>
        </p:nvCxnSpPr>
        <p:spPr>
          <a:xfrm>
            <a:off x="3671888" y="0"/>
            <a:ext cx="0" cy="7559675"/>
          </a:xfrm>
          <a:prstGeom prst="line">
            <a:avLst/>
          </a:prstGeom>
          <a:ln w="3175">
            <a:solidFill>
              <a:srgbClr val="12774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4265613" y="261938"/>
            <a:ext cx="1296987" cy="277812"/>
          </a:xfrm>
          <a:prstGeom prst="rect">
            <a:avLst/>
          </a:prstGeom>
          <a:solidFill>
            <a:schemeClr val="bg1"/>
          </a:solidFill>
          <a:ln>
            <a:solidFill>
              <a:srgbClr val="127743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solidFill>
                  <a:srgbClr val="127743"/>
                </a:solidFill>
                <a:latin typeface="+mn-lt"/>
                <a:cs typeface="Arial" pitchFamily="34" charset="0"/>
              </a:rPr>
              <a:t>PROGRAMMA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2506</TotalTime>
  <Words>325</Words>
  <Application>Microsoft Office PowerPoint</Application>
  <PresentationFormat>Personalizzato</PresentationFormat>
  <Paragraphs>144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Diapositiva 1</vt:lpstr>
      <vt:lpstr>Diapositiva 2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[inserisci il testo]</dc:title>
  <dc:creator>Utente di Microsoft Office</dc:creator>
  <cp:lastModifiedBy>ambra.tarabini</cp:lastModifiedBy>
  <cp:revision>113</cp:revision>
  <dcterms:created xsi:type="dcterms:W3CDTF">2015-07-08T12:22:08Z</dcterms:created>
  <dcterms:modified xsi:type="dcterms:W3CDTF">2019-05-31T07:55:43Z</dcterms:modified>
</cp:coreProperties>
</file>